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tags/tag28.xml" ContentType="application/vnd.openxmlformats-officedocument.presentationml.tags+xml"/>
  <Override PartName="/ppt/notesSlides/notesSlide33.xml" ContentType="application/vnd.openxmlformats-officedocument.presentationml.notesSlide+xml"/>
  <Override PartName="/ppt/tags/tag29.xml" ContentType="application/vnd.openxmlformats-officedocument.presentationml.tags+xml"/>
  <Override PartName="/ppt/notesSlides/notesSlide34.xml" ContentType="application/vnd.openxmlformats-officedocument.presentationml.notesSlide+xml"/>
  <Override PartName="/ppt/tags/tag30.xml" ContentType="application/vnd.openxmlformats-officedocument.presentationml.tags+xml"/>
  <Override PartName="/ppt/notesSlides/notesSlide35.xml" ContentType="application/vnd.openxmlformats-officedocument.presentationml.notesSlide+xml"/>
  <Override PartName="/ppt/tags/tag31.xml" ContentType="application/vnd.openxmlformats-officedocument.presentationml.tags+xml"/>
  <Override PartName="/ppt/notesSlides/notesSlide36.xml" ContentType="application/vnd.openxmlformats-officedocument.presentationml.notesSlide+xml"/>
  <Override PartName="/ppt/tags/tag32.xml" ContentType="application/vnd.openxmlformats-officedocument.presentationml.tags+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9"/>
  </p:notesMasterIdLst>
  <p:handoutMasterIdLst>
    <p:handoutMasterId r:id="rId4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00" autoAdjust="0"/>
    <p:restoredTop sz="95541" autoAdjust="0"/>
  </p:normalViewPr>
  <p:slideViewPr>
    <p:cSldViewPr>
      <p:cViewPr varScale="1">
        <p:scale>
          <a:sx n="125" d="100"/>
          <a:sy n="125" d="100"/>
        </p:scale>
        <p:origin x="15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68" d="100"/>
          <a:sy n="168" d="100"/>
        </p:scale>
        <p:origin x="1240"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3-</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19113" y="542925"/>
            <a:ext cx="3238500" cy="2428875"/>
          </a:xfrm>
          <a:ln/>
        </p:spPr>
      </p:sp>
      <p:sp>
        <p:nvSpPr>
          <p:cNvPr id="9"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67589"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THREE</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40567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3875" y="542925"/>
            <a:ext cx="3216275" cy="2413000"/>
          </a:xfrm>
          <a:ln/>
        </p:spPr>
      </p:sp>
      <p:sp>
        <p:nvSpPr>
          <p:cNvPr id="21508" name="Rectangle 3"/>
          <p:cNvSpPr>
            <a:spLocks noGrp="1" noChangeArrowheads="1"/>
          </p:cNvSpPr>
          <p:nvPr>
            <p:ph type="body" idx="1"/>
          </p:nvPr>
        </p:nvSpPr>
        <p:spPr>
          <a:xfrm>
            <a:off x="195263" y="3124200"/>
            <a:ext cx="6510337" cy="5660136"/>
          </a:xfrm>
        </p:spPr>
        <p:txBody>
          <a:bodyPr/>
          <a:lstStyle/>
          <a:p>
            <a:pPr marL="228600" indent="-228600" eaLnBrk="1" hangingPunct="1">
              <a:defRPr/>
            </a:pPr>
            <a:r>
              <a:rPr lang="en-US" b="1" dirty="0"/>
              <a:t>At the end of this presentation, you should be able to :</a:t>
            </a:r>
          </a:p>
          <a:p>
            <a:pPr marL="228600" indent="-228600" eaLnBrk="1" hangingPunct="1">
              <a:defRPr/>
            </a:pPr>
            <a:endParaRPr lang="en-US" dirty="0"/>
          </a:p>
          <a:p>
            <a:pPr marL="0" indent="-182880">
              <a:buFont typeface="+mj-lt"/>
              <a:buAutoNum type="arabicPeriod"/>
            </a:pPr>
            <a:r>
              <a:rPr lang="en-US" dirty="0"/>
              <a:t>know the variables that shape the environment of marketing strategy planning.</a:t>
            </a:r>
          </a:p>
          <a:p>
            <a:pPr marL="0" indent="-182880">
              <a:buFont typeface="+mj-lt"/>
              <a:buAutoNum type="arabicPeriod"/>
            </a:pPr>
            <a:r>
              <a:rPr lang="en-US" dirty="0"/>
              <a:t>understand why company objectives are important in guiding marketing strategy planning.</a:t>
            </a:r>
          </a:p>
          <a:p>
            <a:pPr marL="0" indent="-182880">
              <a:buFont typeface="+mj-lt"/>
              <a:buAutoNum type="arabicPeriod"/>
            </a:pPr>
            <a:r>
              <a:rPr lang="en-US" dirty="0"/>
              <a:t>see how the resources of a firm affect the search for opportunities.</a:t>
            </a:r>
          </a:p>
          <a:p>
            <a:pPr marL="0" indent="-182880">
              <a:buFont typeface="+mj-lt"/>
              <a:buAutoNum type="arabicPeriod"/>
            </a:pPr>
            <a:r>
              <a:rPr lang="en-US" dirty="0"/>
              <a:t>know how to conduct a competitor analysis and how different types of competition affect strategy planning.</a:t>
            </a:r>
          </a:p>
          <a:p>
            <a:pPr marL="0" indent="-182880">
              <a:buFont typeface="+mj-lt"/>
              <a:buAutoNum type="arabicPeriod"/>
            </a:pPr>
            <a:r>
              <a:rPr lang="en-US" dirty="0"/>
              <a:t>understand how the economic and technological environments can affect strategy planning.</a:t>
            </a:r>
          </a:p>
        </p:txBody>
      </p:sp>
    </p:spTree>
    <p:extLst>
      <p:ext uri="{BB962C8B-B14F-4D97-AF65-F5344CB8AC3E}">
        <p14:creationId xmlns:p14="http://schemas.microsoft.com/office/powerpoint/2010/main" val="114742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216275" cy="2413000"/>
          </a:xfrm>
          <a:ln/>
        </p:spPr>
      </p:sp>
      <p:sp>
        <p:nvSpPr>
          <p:cNvPr id="22532" name="Rectangle 3"/>
          <p:cNvSpPr>
            <a:spLocks noGrp="1" noChangeArrowheads="1"/>
          </p:cNvSpPr>
          <p:nvPr>
            <p:ph type="body" idx="1"/>
          </p:nvPr>
        </p:nvSpPr>
        <p:spPr/>
        <p:txBody>
          <a:bodyPr/>
          <a:lstStyle/>
          <a:p>
            <a:pPr marL="228600" indent="-228600" eaLnBrk="1" hangingPunct="1">
              <a:defRPr/>
            </a:pPr>
            <a:r>
              <a:rPr lang="en-US" b="1" dirty="0"/>
              <a:t>At the end of this presentation, you should be able to:</a:t>
            </a:r>
          </a:p>
          <a:p>
            <a:pPr marL="228600" indent="-228600" eaLnBrk="1" hangingPunct="1">
              <a:defRPr/>
            </a:pPr>
            <a:endParaRPr lang="en-US" dirty="0"/>
          </a:p>
          <a:p>
            <a:pPr marL="0" indent="-182880">
              <a:buFont typeface="+mj-lt"/>
              <a:buAutoNum type="arabicPeriod" startAt="6"/>
            </a:pPr>
            <a:r>
              <a:rPr lang="en-US" dirty="0"/>
              <a:t>know how elements of the political and legal environment affect marketing strategy planning.</a:t>
            </a:r>
            <a:endParaRPr lang="en-US" b="1" dirty="0"/>
          </a:p>
          <a:p>
            <a:pPr marL="0" indent="-182880">
              <a:buFont typeface="+mj-lt"/>
              <a:buAutoNum type="arabicPeriod" startAt="6"/>
            </a:pPr>
            <a:r>
              <a:rPr lang="en-US" dirty="0"/>
              <a:t>understand the cultural and social environment and how demographic trends affect strategy planning.</a:t>
            </a:r>
            <a:endParaRPr lang="en-US" b="1" dirty="0"/>
          </a:p>
          <a:p>
            <a:pPr marL="0" indent="-182880">
              <a:buFont typeface="+mj-lt"/>
              <a:buAutoNum type="arabicPeriod" startAt="6"/>
            </a:pPr>
            <a:r>
              <a:rPr lang="en-US" dirty="0"/>
              <a:t>understand how to screen and evaluate marketing strategy opportunities. </a:t>
            </a:r>
            <a:endParaRPr lang="en-US" b="1" dirty="0"/>
          </a:p>
          <a:p>
            <a:pPr marL="0" indent="-182880">
              <a:buFont typeface="+mj-lt"/>
              <a:buAutoNum type="arabicPeriod" startAt="6"/>
            </a:pPr>
            <a:r>
              <a:rPr lang="en-US" dirty="0"/>
              <a:t>understand important new terms.</a:t>
            </a:r>
          </a:p>
          <a:p>
            <a:pPr marL="228600" indent="-228600" eaLnBrk="1" hangingPunct="1">
              <a:defRPr/>
            </a:pPr>
            <a:endParaRPr lang="en-US" dirty="0"/>
          </a:p>
        </p:txBody>
      </p:sp>
    </p:spTree>
    <p:extLst>
      <p:ext uri="{BB962C8B-B14F-4D97-AF65-F5344CB8AC3E}">
        <p14:creationId xmlns:p14="http://schemas.microsoft.com/office/powerpoint/2010/main" val="519714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522288" y="549275"/>
            <a:ext cx="3216275" cy="2413000"/>
          </a:xfrm>
          <a:ln/>
        </p:spPr>
      </p:sp>
      <p:sp>
        <p:nvSpPr>
          <p:cNvPr id="71684"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Summary Overview</a:t>
            </a:r>
            <a:endParaRPr lang="en-US" dirty="0">
              <a:latin typeface="Arial" pitchFamily="34" charset="0"/>
              <a:cs typeface="Arial" pitchFamily="34" charset="0"/>
            </a:endParaRPr>
          </a:p>
          <a:p>
            <a:pPr eaLnBrk="1" hangingPunct="1"/>
            <a:r>
              <a:rPr lang="en-US" dirty="0">
                <a:latin typeface="Arial" pitchFamily="34" charset="0"/>
                <a:cs typeface="Arial" pitchFamily="34" charset="0"/>
              </a:rPr>
              <a:t>The narrowing-down process should consider the important elements of the market environment and how they are shifting.</a:t>
            </a:r>
          </a:p>
          <a:p>
            <a:pPr eaLnBrk="1" hangingPunct="1"/>
            <a:endParaRPr lang="en-US" dirty="0">
              <a:latin typeface="Arial" pitchFamily="34" charset="0"/>
              <a:cs typeface="Arial" pitchFamily="34" charset="0"/>
            </a:endParaRPr>
          </a:p>
          <a:p>
            <a:pPr eaLnBrk="1" hangingPunct="1"/>
            <a:r>
              <a:rPr lang="en-US" b="1" dirty="0">
                <a:latin typeface="Arial" pitchFamily="34" charset="0"/>
                <a:cs typeface="Arial" pitchFamily="34" charset="0"/>
              </a:rPr>
              <a:t>Key Issues</a:t>
            </a:r>
            <a:r>
              <a:rPr lang="en-US" dirty="0">
                <a:latin typeface="Arial" pitchFamily="34" charset="0"/>
                <a:cs typeface="Arial" pitchFamily="34" charset="0"/>
              </a:rPr>
              <a:t>:</a:t>
            </a:r>
          </a:p>
          <a:p>
            <a:pPr eaLnBrk="1" hangingPunct="1">
              <a:buFontTx/>
              <a:buChar char="•"/>
            </a:pPr>
            <a:r>
              <a:rPr lang="en-US" dirty="0">
                <a:latin typeface="Arial" pitchFamily="34" charset="0"/>
                <a:cs typeface="Arial" pitchFamily="34" charset="0"/>
              </a:rPr>
              <a:t> The marketing strategy planning process requires:</a:t>
            </a:r>
          </a:p>
          <a:p>
            <a:pPr lvl="1" eaLnBrk="1" hangingPunct="1">
              <a:buFontTx/>
              <a:buChar char="•"/>
            </a:pPr>
            <a:r>
              <a:rPr lang="en-US" dirty="0">
                <a:latin typeface="Arial" pitchFamily="34" charset="0"/>
                <a:cs typeface="Arial" pitchFamily="34" charset="0"/>
              </a:rPr>
              <a:t> Narrowing down to the best opportunities;</a:t>
            </a:r>
          </a:p>
          <a:p>
            <a:pPr lvl="1" eaLnBrk="1" hangingPunct="1">
              <a:buFontTx/>
              <a:buChar char="•"/>
            </a:pPr>
            <a:r>
              <a:rPr lang="en-US" dirty="0">
                <a:latin typeface="Arial" pitchFamily="34" charset="0"/>
                <a:cs typeface="Arial" pitchFamily="34" charset="0"/>
              </a:rPr>
              <a:t> Developing a strategy that:</a:t>
            </a:r>
          </a:p>
          <a:p>
            <a:pPr lvl="2" eaLnBrk="1" hangingPunct="1">
              <a:buFontTx/>
              <a:buChar char="•"/>
            </a:pPr>
            <a:r>
              <a:rPr lang="en-US" dirty="0">
                <a:latin typeface="Arial" pitchFamily="34" charset="0"/>
                <a:cs typeface="Arial" pitchFamily="34" charset="0"/>
              </a:rPr>
              <a:t> gives the firm a competitive advantage;</a:t>
            </a:r>
          </a:p>
          <a:p>
            <a:pPr lvl="2" eaLnBrk="1" hangingPunct="1">
              <a:buFontTx/>
              <a:buChar char="•"/>
            </a:pPr>
            <a:r>
              <a:rPr lang="en-US" dirty="0">
                <a:latin typeface="Arial" pitchFamily="34" charset="0"/>
                <a:cs typeface="Arial" pitchFamily="34" charset="0"/>
              </a:rPr>
              <a:t> provides target customers with superior customer value.</a:t>
            </a:r>
          </a:p>
        </p:txBody>
      </p:sp>
      <p:sp>
        <p:nvSpPr>
          <p:cNvPr id="71685" name="Text Box 25"/>
          <p:cNvSpPr txBox="1">
            <a:spLocks noChangeArrowheads="1"/>
          </p:cNvSpPr>
          <p:nvPr/>
        </p:nvSpPr>
        <p:spPr bwMode="auto">
          <a:xfrm>
            <a:off x="4389438" y="400050"/>
            <a:ext cx="2438400"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a:t>
            </a:r>
            <a:r>
              <a:rPr lang="en-US" sz="1400" b="1" dirty="0"/>
              <a:t>Indicates place where slide “builds” to include the corresponding point (upon mouse click). </a:t>
            </a:r>
          </a:p>
          <a:p>
            <a:pPr algn="l" eaLnBrk="1" hangingPunct="1">
              <a:spcBef>
                <a:spcPct val="50000"/>
              </a:spcBef>
            </a:pPr>
            <a:endParaRPr lang="en-US" sz="1500" b="1" dirty="0"/>
          </a:p>
        </p:txBody>
      </p:sp>
    </p:spTree>
    <p:extLst>
      <p:ext uri="{BB962C8B-B14F-4D97-AF65-F5344CB8AC3E}">
        <p14:creationId xmlns:p14="http://schemas.microsoft.com/office/powerpoint/2010/main" val="64726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522288" y="549275"/>
            <a:ext cx="3216275" cy="2413000"/>
          </a:xfrm>
          <a:ln/>
        </p:spPr>
      </p:sp>
      <p:sp>
        <p:nvSpPr>
          <p:cNvPr id="70660"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Summary Overview</a:t>
            </a:r>
          </a:p>
          <a:p>
            <a:pPr eaLnBrk="1" hangingPunct="1"/>
            <a:r>
              <a:rPr lang="en-US" dirty="0">
                <a:solidFill>
                  <a:srgbClr val="000000"/>
                </a:solidFill>
                <a:latin typeface="Arial" pitchFamily="34" charset="0"/>
                <a:cs typeface="Arial" pitchFamily="34" charset="0"/>
              </a:rPr>
              <a:t>Specific aspects of the </a:t>
            </a:r>
            <a:r>
              <a:rPr lang="en-US" u="sng" dirty="0">
                <a:solidFill>
                  <a:srgbClr val="000000"/>
                </a:solidFill>
                <a:latin typeface="Arial" pitchFamily="34" charset="0"/>
                <a:cs typeface="Times New Roman" pitchFamily="18" charset="0"/>
              </a:rPr>
              <a:t>external market environment</a:t>
            </a:r>
            <a:r>
              <a:rPr lang="en-US" dirty="0">
                <a:solidFill>
                  <a:srgbClr val="000000"/>
                </a:solidFill>
                <a:latin typeface="Arial" pitchFamily="34" charset="0"/>
                <a:cs typeface="Times New Roman" pitchFamily="18" charset="0"/>
              </a:rPr>
              <a:t>, </a:t>
            </a:r>
            <a:r>
              <a:rPr lang="en-US" u="sng" dirty="0">
                <a:solidFill>
                  <a:srgbClr val="000000"/>
                </a:solidFill>
                <a:latin typeface="Arial" pitchFamily="34" charset="0"/>
                <a:cs typeface="Times New Roman" pitchFamily="18" charset="0"/>
              </a:rPr>
              <a:t>company</a:t>
            </a:r>
            <a:r>
              <a:rPr lang="en-US" dirty="0">
                <a:solidFill>
                  <a:srgbClr val="000000"/>
                </a:solidFill>
                <a:latin typeface="Arial" pitchFamily="34" charset="0"/>
                <a:cs typeface="Times New Roman" pitchFamily="18" charset="0"/>
              </a:rPr>
              <a:t>, and </a:t>
            </a:r>
            <a:r>
              <a:rPr lang="en-US" u="sng" dirty="0">
                <a:solidFill>
                  <a:srgbClr val="000000"/>
                </a:solidFill>
                <a:latin typeface="Arial" pitchFamily="34" charset="0"/>
                <a:cs typeface="Times New Roman" pitchFamily="18" charset="0"/>
              </a:rPr>
              <a:t>competitors</a:t>
            </a:r>
            <a:r>
              <a:rPr lang="en-US" dirty="0">
                <a:solidFill>
                  <a:srgbClr val="000000"/>
                </a:solidFill>
                <a:latin typeface="Arial" pitchFamily="34" charset="0"/>
                <a:cs typeface="Times New Roman" pitchFamily="18" charset="0"/>
              </a:rPr>
              <a:t> aid the firm in evaluating </a:t>
            </a:r>
            <a:r>
              <a:rPr lang="en-US" u="sng" dirty="0">
                <a:solidFill>
                  <a:srgbClr val="000000"/>
                </a:solidFill>
                <a:latin typeface="Arial" pitchFamily="34" charset="0"/>
                <a:cs typeface="Times New Roman" pitchFamily="18" charset="0"/>
              </a:rPr>
              <a:t>opportunities</a:t>
            </a:r>
            <a:r>
              <a:rPr lang="en-US" dirty="0">
                <a:solidFill>
                  <a:srgbClr val="000000"/>
                </a:solidFill>
                <a:latin typeface="Arial" pitchFamily="34" charset="0"/>
                <a:cs typeface="Times New Roman" pitchFamily="18" charset="0"/>
              </a:rPr>
              <a:t>. From these opportunities, the </a:t>
            </a:r>
            <a:r>
              <a:rPr lang="en-US" u="sng" dirty="0">
                <a:solidFill>
                  <a:srgbClr val="000000"/>
                </a:solidFill>
                <a:latin typeface="Arial" pitchFamily="34" charset="0"/>
                <a:cs typeface="Times New Roman" pitchFamily="18" charset="0"/>
              </a:rPr>
              <a:t>best opportunities </a:t>
            </a:r>
            <a:r>
              <a:rPr lang="en-US" dirty="0">
                <a:solidFill>
                  <a:srgbClr val="000000"/>
                </a:solidFill>
                <a:latin typeface="Arial" pitchFamily="34" charset="0"/>
                <a:cs typeface="Times New Roman" pitchFamily="18" charset="0"/>
              </a:rPr>
              <a:t>can be selected.</a:t>
            </a:r>
          </a:p>
          <a:p>
            <a:pPr eaLnBrk="1" hangingPunct="1"/>
            <a:endParaRPr lang="en-US" dirty="0">
              <a:solidFill>
                <a:srgbClr val="000000"/>
              </a:solidFill>
              <a:latin typeface="Arial" pitchFamily="34" charset="0"/>
              <a:cs typeface="Arial" pitchFamily="34" charset="0"/>
            </a:endParaRPr>
          </a:p>
          <a:p>
            <a:pPr eaLnBrk="1" hangingPunct="1"/>
            <a:r>
              <a:rPr lang="en-US" b="1" dirty="0">
                <a:latin typeface="Arial" pitchFamily="34" charset="0"/>
                <a:cs typeface="Arial" pitchFamily="34" charset="0"/>
              </a:rPr>
              <a:t>Key Issues</a:t>
            </a:r>
          </a:p>
          <a:p>
            <a:pPr eaLnBrk="1" hangingPunct="1">
              <a:buFontTx/>
              <a:buChar char="•"/>
            </a:pPr>
            <a:r>
              <a:rPr lang="en-US" dirty="0">
                <a:solidFill>
                  <a:srgbClr val="000000"/>
                </a:solidFill>
                <a:latin typeface="Arial" pitchFamily="34" charset="0"/>
                <a:cs typeface="Times New Roman" pitchFamily="18" charset="0"/>
              </a:rPr>
              <a:t> Each </a:t>
            </a:r>
            <a:r>
              <a:rPr lang="en-US" u="sng" dirty="0">
                <a:solidFill>
                  <a:srgbClr val="000000"/>
                </a:solidFill>
                <a:latin typeface="Arial" pitchFamily="34" charset="0"/>
                <a:cs typeface="Times New Roman" pitchFamily="18" charset="0"/>
              </a:rPr>
              <a:t>company</a:t>
            </a:r>
            <a:r>
              <a:rPr lang="en-US" dirty="0">
                <a:solidFill>
                  <a:srgbClr val="000000"/>
                </a:solidFill>
                <a:latin typeface="Arial" pitchFamily="34" charset="0"/>
                <a:cs typeface="Times New Roman" pitchFamily="18" charset="0"/>
              </a:rPr>
              <a:t> has </a:t>
            </a:r>
            <a:r>
              <a:rPr lang="en-US" u="sng" dirty="0">
                <a:solidFill>
                  <a:srgbClr val="000000"/>
                </a:solidFill>
                <a:latin typeface="Arial" pitchFamily="34" charset="0"/>
                <a:cs typeface="Times New Roman" pitchFamily="18" charset="0"/>
              </a:rPr>
              <a:t>objectives</a:t>
            </a:r>
            <a:r>
              <a:rPr lang="en-US" dirty="0">
                <a:solidFill>
                  <a:srgbClr val="000000"/>
                </a:solidFill>
                <a:latin typeface="Arial" pitchFamily="34" charset="0"/>
                <a:cs typeface="Times New Roman" pitchFamily="18" charset="0"/>
              </a:rPr>
              <a:t> it wants to accomplish, and specific </a:t>
            </a:r>
            <a:r>
              <a:rPr lang="en-US" u="sng" dirty="0">
                <a:solidFill>
                  <a:srgbClr val="000000"/>
                </a:solidFill>
                <a:latin typeface="Arial" pitchFamily="34" charset="0"/>
                <a:cs typeface="Times New Roman" pitchFamily="18" charset="0"/>
              </a:rPr>
              <a:t>resources</a:t>
            </a:r>
            <a:r>
              <a:rPr lang="en-US" dirty="0">
                <a:solidFill>
                  <a:srgbClr val="000000"/>
                </a:solidFill>
                <a:latin typeface="Arial" pitchFamily="34" charset="0"/>
                <a:cs typeface="Times New Roman" pitchFamily="18" charset="0"/>
              </a:rPr>
              <a:t> at its disposal.</a:t>
            </a:r>
          </a:p>
          <a:p>
            <a:pPr eaLnBrk="1" hangingPunct="1"/>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When looking at its </a:t>
            </a:r>
            <a:r>
              <a:rPr lang="en-US" u="sng" dirty="0">
                <a:solidFill>
                  <a:srgbClr val="000000"/>
                </a:solidFill>
                <a:latin typeface="Arial" pitchFamily="34" charset="0"/>
                <a:cs typeface="Times New Roman" pitchFamily="18" charset="0"/>
              </a:rPr>
              <a:t>competitors</a:t>
            </a:r>
            <a:r>
              <a:rPr lang="en-US" dirty="0">
                <a:solidFill>
                  <a:srgbClr val="000000"/>
                </a:solidFill>
                <a:latin typeface="Arial" pitchFamily="34" charset="0"/>
                <a:cs typeface="Times New Roman" pitchFamily="18" charset="0"/>
              </a:rPr>
              <a:t>, firms must include not only their </a:t>
            </a:r>
            <a:r>
              <a:rPr lang="en-US" u="sng" dirty="0">
                <a:solidFill>
                  <a:srgbClr val="000000"/>
                </a:solidFill>
                <a:latin typeface="Arial" pitchFamily="34" charset="0"/>
                <a:cs typeface="Times New Roman" pitchFamily="18" charset="0"/>
              </a:rPr>
              <a:t>current</a:t>
            </a:r>
            <a:r>
              <a:rPr lang="en-US" dirty="0">
                <a:solidFill>
                  <a:srgbClr val="000000"/>
                </a:solidFill>
                <a:latin typeface="Arial" pitchFamily="34" charset="0"/>
                <a:cs typeface="Times New Roman" pitchFamily="18" charset="0"/>
              </a:rPr>
              <a:t> competitors, but </a:t>
            </a:r>
            <a:r>
              <a:rPr lang="en-US" u="sng" dirty="0">
                <a:solidFill>
                  <a:srgbClr val="000000"/>
                </a:solidFill>
                <a:latin typeface="Arial" pitchFamily="34" charset="0"/>
                <a:cs typeface="Times New Roman" pitchFamily="18" charset="0"/>
              </a:rPr>
              <a:t>potential</a:t>
            </a:r>
            <a:r>
              <a:rPr lang="en-US" dirty="0">
                <a:solidFill>
                  <a:srgbClr val="000000"/>
                </a:solidFill>
                <a:latin typeface="Arial" pitchFamily="34" charset="0"/>
                <a:cs typeface="Times New Roman" pitchFamily="18" charset="0"/>
              </a:rPr>
              <a:t> (future) ones as well.</a:t>
            </a:r>
          </a:p>
          <a:p>
            <a:pPr eaLnBrk="1" hangingPunct="1"/>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The </a:t>
            </a:r>
            <a:r>
              <a:rPr lang="en-US" u="sng" dirty="0">
                <a:solidFill>
                  <a:srgbClr val="000000"/>
                </a:solidFill>
                <a:latin typeface="Arial" pitchFamily="34" charset="0"/>
                <a:cs typeface="Times New Roman" pitchFamily="18" charset="0"/>
              </a:rPr>
              <a:t>external market environment</a:t>
            </a:r>
            <a:r>
              <a:rPr lang="en-US" dirty="0">
                <a:solidFill>
                  <a:srgbClr val="000000"/>
                </a:solidFill>
                <a:latin typeface="Arial" pitchFamily="34" charset="0"/>
                <a:cs typeface="Times New Roman" pitchFamily="18" charset="0"/>
              </a:rPr>
              <a:t> is made up of the </a:t>
            </a:r>
            <a:r>
              <a:rPr lang="en-US" u="sng" dirty="0">
                <a:solidFill>
                  <a:srgbClr val="000000"/>
                </a:solidFill>
                <a:latin typeface="Arial" pitchFamily="34" charset="0"/>
                <a:cs typeface="Times New Roman" pitchFamily="18" charset="0"/>
              </a:rPr>
              <a:t>economic environment</a:t>
            </a:r>
            <a:r>
              <a:rPr lang="en-US" dirty="0">
                <a:solidFill>
                  <a:srgbClr val="000000"/>
                </a:solidFill>
                <a:latin typeface="Arial" pitchFamily="34" charset="0"/>
                <a:cs typeface="Times New Roman" pitchFamily="18" charset="0"/>
              </a:rPr>
              <a:t>, the </a:t>
            </a:r>
            <a:r>
              <a:rPr lang="en-US" u="sng" dirty="0">
                <a:solidFill>
                  <a:srgbClr val="000000"/>
                </a:solidFill>
                <a:latin typeface="Arial" pitchFamily="34" charset="0"/>
                <a:cs typeface="Times New Roman" pitchFamily="18" charset="0"/>
              </a:rPr>
              <a:t>technological environment</a:t>
            </a:r>
            <a:r>
              <a:rPr lang="en-US" dirty="0">
                <a:solidFill>
                  <a:srgbClr val="000000"/>
                </a:solidFill>
                <a:latin typeface="Arial" pitchFamily="34" charset="0"/>
                <a:cs typeface="Times New Roman" pitchFamily="18" charset="0"/>
              </a:rPr>
              <a:t>, the </a:t>
            </a:r>
            <a:r>
              <a:rPr lang="en-US" u="sng" dirty="0">
                <a:solidFill>
                  <a:srgbClr val="000000"/>
                </a:solidFill>
                <a:latin typeface="Arial" pitchFamily="34" charset="0"/>
                <a:cs typeface="Times New Roman" pitchFamily="18" charset="0"/>
              </a:rPr>
              <a:t>political and legal environment</a:t>
            </a:r>
            <a:r>
              <a:rPr lang="en-US" dirty="0">
                <a:solidFill>
                  <a:srgbClr val="000000"/>
                </a:solidFill>
                <a:latin typeface="Arial" pitchFamily="34" charset="0"/>
                <a:cs typeface="Times New Roman" pitchFamily="18" charset="0"/>
              </a:rPr>
              <a:t>, and the </a:t>
            </a:r>
            <a:r>
              <a:rPr lang="en-US" u="sng" dirty="0">
                <a:solidFill>
                  <a:srgbClr val="000000"/>
                </a:solidFill>
                <a:latin typeface="Arial" pitchFamily="34" charset="0"/>
                <a:cs typeface="Times New Roman" pitchFamily="18" charset="0"/>
              </a:rPr>
              <a:t>cultural and social environment</a:t>
            </a:r>
            <a:r>
              <a:rPr lang="en-US" dirty="0">
                <a:solidFill>
                  <a:srgbClr val="000000"/>
                </a:solidFill>
                <a:latin typeface="Arial" pitchFamily="34" charset="0"/>
                <a:cs typeface="Times New Roman" pitchFamily="18" charset="0"/>
              </a:rPr>
              <a:t>.</a:t>
            </a:r>
          </a:p>
          <a:p>
            <a:pPr eaLnBrk="1" hangingPunct="1"/>
            <a:r>
              <a:rPr lang="en-US" b="1" dirty="0">
                <a:latin typeface="Arial" pitchFamily="34" charset="0"/>
                <a:cs typeface="Arial" pitchFamily="34" charset="0"/>
                <a:sym typeface="Wingdings" pitchFamily="2" charset="2"/>
              </a:rPr>
              <a:t></a:t>
            </a:r>
            <a:r>
              <a:rPr lang="en-US" u="sng" dirty="0">
                <a:solidFill>
                  <a:srgbClr val="000000"/>
                </a:solidFill>
                <a:latin typeface="Arial" pitchFamily="34" charset="0"/>
                <a:cs typeface="Times New Roman" pitchFamily="18" charset="0"/>
              </a:rPr>
              <a:t>Opportunity evaluation</a:t>
            </a:r>
            <a:r>
              <a:rPr lang="en-US" dirty="0">
                <a:solidFill>
                  <a:srgbClr val="000000"/>
                </a:solidFill>
                <a:latin typeface="Arial" pitchFamily="34" charset="0"/>
                <a:cs typeface="Times New Roman" pitchFamily="18" charset="0"/>
              </a:rPr>
              <a:t> is aided by several </a:t>
            </a:r>
            <a:r>
              <a:rPr lang="en-US" u="sng" dirty="0">
                <a:solidFill>
                  <a:srgbClr val="000000"/>
                </a:solidFill>
                <a:latin typeface="Arial" pitchFamily="34" charset="0"/>
                <a:cs typeface="Times New Roman" pitchFamily="18" charset="0"/>
              </a:rPr>
              <a:t>screening criteria</a:t>
            </a:r>
            <a:r>
              <a:rPr lang="en-US" dirty="0">
                <a:solidFill>
                  <a:srgbClr val="000000"/>
                </a:solidFill>
                <a:latin typeface="Arial" pitchFamily="34" charset="0"/>
                <a:cs typeface="Times New Roman" pitchFamily="18" charset="0"/>
              </a:rPr>
              <a:t>, or strategic </a:t>
            </a:r>
            <a:r>
              <a:rPr lang="en-US" u="sng" dirty="0">
                <a:solidFill>
                  <a:srgbClr val="000000"/>
                </a:solidFill>
                <a:latin typeface="Arial" pitchFamily="34" charset="0"/>
                <a:cs typeface="Times New Roman" pitchFamily="18" charset="0"/>
              </a:rPr>
              <a:t>planning grids</a:t>
            </a:r>
            <a:r>
              <a:rPr lang="en-US" dirty="0">
                <a:solidFill>
                  <a:srgbClr val="000000"/>
                </a:solidFill>
                <a:latin typeface="Arial" pitchFamily="34" charset="0"/>
                <a:cs typeface="Times New Roman" pitchFamily="18" charset="0"/>
              </a:rPr>
              <a:t>, covered in the chapter. Often, firms must plan for </a:t>
            </a:r>
            <a:r>
              <a:rPr lang="en-US" u="sng" dirty="0">
                <a:solidFill>
                  <a:srgbClr val="000000"/>
                </a:solidFill>
                <a:latin typeface="Arial" pitchFamily="34" charset="0"/>
                <a:cs typeface="Times New Roman" pitchFamily="18" charset="0"/>
              </a:rPr>
              <a:t>multiple products </a:t>
            </a:r>
            <a:r>
              <a:rPr lang="en-US" dirty="0">
                <a:solidFill>
                  <a:srgbClr val="000000"/>
                </a:solidFill>
                <a:latin typeface="Arial" pitchFamily="34" charset="0"/>
                <a:cs typeface="Times New Roman" pitchFamily="18" charset="0"/>
              </a:rPr>
              <a:t>simultaneously.</a:t>
            </a:r>
          </a:p>
          <a:p>
            <a:pPr eaLnBrk="1" hangingPunct="1"/>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Once all the above are considered, a firm should be able to identify the </a:t>
            </a:r>
            <a:r>
              <a:rPr lang="en-US" u="sng" dirty="0">
                <a:solidFill>
                  <a:srgbClr val="000000"/>
                </a:solidFill>
                <a:latin typeface="Arial" pitchFamily="34" charset="0"/>
                <a:cs typeface="Times New Roman" pitchFamily="18" charset="0"/>
              </a:rPr>
              <a:t>best opportunities</a:t>
            </a:r>
            <a:r>
              <a:rPr lang="en-US" dirty="0">
                <a:solidFill>
                  <a:srgbClr val="000000"/>
                </a:solidFill>
                <a:latin typeface="Arial" pitchFamily="34" charset="0"/>
                <a:cs typeface="Times New Roman" pitchFamily="18" charset="0"/>
              </a:rPr>
              <a:t> to pursue.</a:t>
            </a:r>
          </a:p>
          <a:p>
            <a:pPr eaLnBrk="1" hangingPunct="1"/>
            <a:endParaRPr lang="en-US" dirty="0">
              <a:solidFill>
                <a:srgbClr val="000000"/>
              </a:solidFill>
              <a:latin typeface="Arial" pitchFamily="34" charset="0"/>
              <a:cs typeface="Times New Roman" pitchFamily="18" charset="0"/>
            </a:endParaRPr>
          </a:p>
          <a:p>
            <a:pPr eaLnBrk="1" hangingPunct="1"/>
            <a:r>
              <a:rPr lang="en-US" b="1" i="1" dirty="0">
                <a:solidFill>
                  <a:srgbClr val="000000"/>
                </a:solidFill>
                <a:latin typeface="Arial" pitchFamily="34" charset="0"/>
                <a:cs typeface="Times New Roman" pitchFamily="18" charset="0"/>
              </a:rPr>
              <a:t>Discussion Question: Think of a firm that is identified with one major product. Who are its current competitors? Who are its potential competitors?</a:t>
            </a:r>
          </a:p>
        </p:txBody>
      </p:sp>
      <p:sp>
        <p:nvSpPr>
          <p:cNvPr id="7066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2119699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522288" y="549275"/>
            <a:ext cx="3216275" cy="2413000"/>
          </a:xfrm>
          <a:ln/>
        </p:spPr>
      </p:sp>
      <p:sp>
        <p:nvSpPr>
          <p:cNvPr id="74756"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rPr>
              <a:t>Summary Overview</a:t>
            </a:r>
          </a:p>
          <a:p>
            <a:r>
              <a:rPr lang="en-US" dirty="0">
                <a:solidFill>
                  <a:srgbClr val="000000"/>
                </a:solidFill>
                <a:latin typeface="Arial" pitchFamily="34" charset="0"/>
                <a:cs typeface="Arial" pitchFamily="34" charset="0"/>
              </a:rPr>
              <a:t>These objectives are general in scope,</a:t>
            </a:r>
            <a:r>
              <a:rPr lang="en-US" baseline="0" dirty="0">
                <a:solidFill>
                  <a:srgbClr val="000000"/>
                </a:solidFill>
                <a:latin typeface="Arial" pitchFamily="34" charset="0"/>
                <a:cs typeface="Arial" pitchFamily="34" charset="0"/>
              </a:rPr>
              <a:t> serving as guidelines.</a:t>
            </a:r>
            <a:r>
              <a:rPr lang="en-US" dirty="0">
                <a:solidFill>
                  <a:srgbClr val="000000"/>
                </a:solidFill>
                <a:latin typeface="Arial" pitchFamily="34" charset="0"/>
                <a:cs typeface="Arial" pitchFamily="34" charset="0"/>
              </a:rPr>
              <a:t> A firm should develop its own objectives—which reflect the company’s mission statement and objectives.</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A </a:t>
            </a:r>
            <a:r>
              <a:rPr lang="en-US" b="1" u="sng" dirty="0">
                <a:solidFill>
                  <a:srgbClr val="000000"/>
                </a:solidFill>
                <a:latin typeface="Arial" pitchFamily="34" charset="0"/>
                <a:cs typeface="Arial" pitchFamily="34" charset="0"/>
              </a:rPr>
              <a:t>mission statement </a:t>
            </a:r>
            <a:r>
              <a:rPr lang="en-US" u="sng" dirty="0">
                <a:solidFill>
                  <a:srgbClr val="000000"/>
                </a:solidFill>
                <a:latin typeface="Arial" pitchFamily="34" charset="0"/>
                <a:cs typeface="Arial" pitchFamily="34" charset="0"/>
              </a:rPr>
              <a:t>helps set the course</a:t>
            </a:r>
            <a:r>
              <a:rPr lang="en-US" dirty="0">
                <a:solidFill>
                  <a:srgbClr val="000000"/>
                </a:solidFill>
                <a:latin typeface="Arial" pitchFamily="34" charset="0"/>
                <a:cs typeface="Arial" pitchFamily="34" charset="0"/>
              </a:rPr>
              <a:t>. It sets out the organization’s basic purpose for being. </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The whole firm must work toward the same objectives</a:t>
            </a:r>
            <a:r>
              <a:rPr lang="en-US" dirty="0">
                <a:solidFill>
                  <a:srgbClr val="000000"/>
                </a:solidFill>
                <a:latin typeface="Arial" pitchFamily="34" charset="0"/>
                <a:cs typeface="Arial" pitchFamily="34" charset="0"/>
              </a:rPr>
              <a:t>. </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Company objectives provide the larger framework for setting marketing objectives</a:t>
            </a:r>
            <a:r>
              <a:rPr lang="en-US" dirty="0">
                <a:solidFill>
                  <a:srgbClr val="000000"/>
                </a:solidFill>
                <a:latin typeface="Arial" pitchFamily="34" charset="0"/>
                <a:cs typeface="Arial" pitchFamily="34" charset="0"/>
              </a:rPr>
              <a:t>.</a:t>
            </a:r>
          </a:p>
          <a:p>
            <a:r>
              <a:rPr lang="en-US" b="1" dirty="0">
                <a:latin typeface="Arial" pitchFamily="34" charset="0"/>
                <a:cs typeface="Arial" pitchFamily="34" charset="0"/>
                <a:sym typeface="Wingdings" pitchFamily="2" charset="2"/>
              </a:rPr>
              <a:t></a:t>
            </a:r>
            <a:r>
              <a:rPr lang="en-US" u="sng" dirty="0">
                <a:solidFill>
                  <a:srgbClr val="000000"/>
                </a:solidFill>
                <a:latin typeface="Arial" pitchFamily="34" charset="0"/>
                <a:cs typeface="Arial" pitchFamily="34" charset="0"/>
              </a:rPr>
              <a:t>Marketing objectives guide the development of objectives for each element of the marketing mix.  </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Knowing the objectives for a specific element of the marketing mix then guides more specific objectives.</a:t>
            </a:r>
          </a:p>
          <a:p>
            <a:pPr lvl="1">
              <a:buFontTx/>
              <a:buChar char="•"/>
            </a:pPr>
            <a:r>
              <a:rPr lang="en-US" dirty="0">
                <a:solidFill>
                  <a:srgbClr val="000000"/>
                </a:solidFill>
                <a:latin typeface="Arial" pitchFamily="34" charset="0"/>
                <a:cs typeface="Arial" pitchFamily="34" charset="0"/>
              </a:rPr>
              <a:t> For example, marketing objectives drive promotion objectives.</a:t>
            </a:r>
          </a:p>
          <a:p>
            <a:pPr lvl="1">
              <a:buFontTx/>
              <a:buChar char="•"/>
            </a:pPr>
            <a:r>
              <a:rPr lang="en-US" dirty="0">
                <a:solidFill>
                  <a:srgbClr val="000000"/>
                </a:solidFill>
                <a:latin typeface="Arial" pitchFamily="34" charset="0"/>
                <a:cs typeface="Arial" pitchFamily="34" charset="0"/>
              </a:rPr>
              <a:t> And then promotion objectives drive objectives for each element of the promotion blend.</a:t>
            </a:r>
          </a:p>
          <a:p>
            <a:r>
              <a:rPr lang="en-US" dirty="0">
                <a:solidFill>
                  <a:srgbClr val="000000"/>
                </a:solidFill>
                <a:latin typeface="Arial" pitchFamily="34" charset="0"/>
                <a:cs typeface="Arial" pitchFamily="34" charset="0"/>
              </a:rPr>
              <a:t>Objectives should be explicit, quantified, and related to time deadlines.</a:t>
            </a:r>
          </a:p>
          <a:p>
            <a:endParaRPr lang="en-US"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What does it mean to say that objectives should be “quantified”? Why are quantified objectives preferable to objectives that are not quantified?</a:t>
            </a:r>
            <a:endParaRPr lang="en-US" b="1" dirty="0">
              <a:latin typeface="Arial" pitchFamily="34" charset="0"/>
              <a:cs typeface="Arial" pitchFamily="34" charset="0"/>
            </a:endParaRPr>
          </a:p>
          <a:p>
            <a:pPr eaLnBrk="1" hangingPunct="1"/>
            <a:endParaRPr lang="en-US" dirty="0">
              <a:latin typeface="Arial" pitchFamily="34" charset="0"/>
              <a:cs typeface="Arial" pitchFamily="34" charset="0"/>
            </a:endParaRPr>
          </a:p>
        </p:txBody>
      </p:sp>
      <p:sp>
        <p:nvSpPr>
          <p:cNvPr id="74757"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978559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75780" name="Rectangle 3"/>
          <p:cNvSpPr>
            <a:spLocks noGrp="1" noChangeArrowheads="1"/>
          </p:cNvSpPr>
          <p:nvPr>
            <p:ph type="body" idx="1"/>
          </p:nvPr>
        </p:nvSpPr>
        <p:spPr>
          <a:xfrm>
            <a:off x="192088" y="3127375"/>
            <a:ext cx="6510337" cy="5635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latin typeface="Arial" pitchFamily="34" charset="0"/>
                <a:cs typeface="Arial" pitchFamily="34" charset="0"/>
              </a:rPr>
              <a:t>Summary Overview</a:t>
            </a:r>
            <a:endParaRPr lang="en-US" sz="1100" b="1" dirty="0">
              <a:solidFill>
                <a:srgbClr val="000000"/>
              </a:solidFill>
              <a:latin typeface="Arial" pitchFamily="34" charset="0"/>
              <a:cs typeface="Arial" pitchFamily="34" charset="0"/>
            </a:endParaRPr>
          </a:p>
          <a:p>
            <a:r>
              <a:rPr lang="en-US" sz="1100" dirty="0">
                <a:solidFill>
                  <a:srgbClr val="000000"/>
                </a:solidFill>
                <a:latin typeface="Arial" pitchFamily="34" charset="0"/>
                <a:cs typeface="Arial" pitchFamily="34" charset="0"/>
              </a:rPr>
              <a:t>It is important to evaluate how realistic each opportunity is in relation to the specific capabilities of the company. </a:t>
            </a:r>
          </a:p>
          <a:p>
            <a:endParaRPr lang="en-US" sz="1100" dirty="0">
              <a:solidFill>
                <a:srgbClr val="000000"/>
              </a:solidFill>
              <a:latin typeface="Arial" pitchFamily="34" charset="0"/>
              <a:cs typeface="Arial" pitchFamily="34" charset="0"/>
            </a:endParaRPr>
          </a:p>
          <a:p>
            <a:r>
              <a:rPr lang="en-US" sz="1100" b="1" dirty="0">
                <a:solidFill>
                  <a:srgbClr val="000000"/>
                </a:solidFill>
                <a:latin typeface="Arial" pitchFamily="34" charset="0"/>
                <a:cs typeface="Arial" pitchFamily="34" charset="0"/>
              </a:rPr>
              <a:t>Key Issues</a:t>
            </a:r>
          </a:p>
          <a:p>
            <a:r>
              <a:rPr lang="en-US" sz="1100" dirty="0">
                <a:solidFill>
                  <a:srgbClr val="000000"/>
                </a:solidFill>
                <a:latin typeface="Arial" pitchFamily="34" charset="0"/>
                <a:cs typeface="Arial" pitchFamily="34" charset="0"/>
              </a:rPr>
              <a:t>Key areas that limit the search for opportunities are:</a:t>
            </a:r>
          </a:p>
          <a:p>
            <a:pPr>
              <a:buFontTx/>
              <a:buChar char="•"/>
            </a:pPr>
            <a:r>
              <a:rPr lang="en-US" sz="1100" dirty="0">
                <a:solidFill>
                  <a:srgbClr val="000000"/>
                </a:solidFill>
                <a:latin typeface="Arial" pitchFamily="34" charset="0"/>
                <a:cs typeface="Arial" pitchFamily="34" charset="0"/>
              </a:rPr>
              <a:t> </a:t>
            </a:r>
            <a:r>
              <a:rPr lang="en-US" sz="1100" u="sng" dirty="0">
                <a:solidFill>
                  <a:srgbClr val="000000"/>
                </a:solidFill>
                <a:latin typeface="Arial" pitchFamily="34" charset="0"/>
                <a:cs typeface="Arial" pitchFamily="34" charset="0"/>
              </a:rPr>
              <a:t>Financial resources determine opportunities</a:t>
            </a:r>
            <a:r>
              <a:rPr lang="en-US" sz="1100" dirty="0">
                <a:solidFill>
                  <a:srgbClr val="000000"/>
                </a:solidFill>
                <a:latin typeface="Arial" pitchFamily="34" charset="0"/>
                <a:cs typeface="Arial" pitchFamily="34" charset="0"/>
              </a:rPr>
              <a:t>—some opportunities require more capital than others.</a:t>
            </a:r>
          </a:p>
          <a:p>
            <a:pPr lvl="1">
              <a:buFontTx/>
              <a:buChar char="•"/>
            </a:pPr>
            <a:r>
              <a:rPr lang="en-US" sz="1100" dirty="0">
                <a:solidFill>
                  <a:srgbClr val="000000"/>
                </a:solidFill>
                <a:latin typeface="Arial" pitchFamily="34" charset="0"/>
                <a:cs typeface="Arial" pitchFamily="34" charset="0"/>
              </a:rPr>
              <a:t> For example, developing a drug to cure cancer might require a very large investment in research &amp; development.</a:t>
            </a:r>
            <a:r>
              <a:rPr lang="en-US" dirty="0">
                <a:solidFill>
                  <a:srgbClr val="000000"/>
                </a:solidFill>
                <a:latin typeface="Arial" pitchFamily="34" charset="0"/>
                <a:cs typeface="Arial" pitchFamily="34" charset="0"/>
              </a:rPr>
              <a:t>  </a:t>
            </a:r>
          </a:p>
          <a:p>
            <a:r>
              <a:rPr lang="en-US" sz="1100" b="1" dirty="0">
                <a:latin typeface="Arial" pitchFamily="34" charset="0"/>
                <a:cs typeface="Arial" pitchFamily="34" charset="0"/>
                <a:sym typeface="Wingdings" pitchFamily="2" charset="2"/>
              </a:rPr>
              <a:t></a:t>
            </a:r>
            <a:r>
              <a:rPr lang="en-US" sz="1100" u="sng" dirty="0">
                <a:solidFill>
                  <a:srgbClr val="000000"/>
                </a:solidFill>
                <a:latin typeface="Arial" pitchFamily="34" charset="0"/>
                <a:cs typeface="Arial" pitchFamily="34" charset="0"/>
              </a:rPr>
              <a:t>What and how many can be produced? At what cost?</a:t>
            </a:r>
            <a:r>
              <a:rPr lang="en-US" sz="1100" dirty="0">
                <a:solidFill>
                  <a:srgbClr val="000000"/>
                </a:solidFill>
                <a:latin typeface="Arial" pitchFamily="34" charset="0"/>
                <a:cs typeface="Arial" pitchFamily="34" charset="0"/>
              </a:rPr>
              <a:t>—a company must decide if it has the production capacity and labor skills needed to pursue a particular opportunity.  </a:t>
            </a:r>
          </a:p>
          <a:p>
            <a:pPr lvl="1">
              <a:buFontTx/>
              <a:buChar char="•"/>
            </a:pPr>
            <a:r>
              <a:rPr lang="en-US" sz="1100" dirty="0">
                <a:solidFill>
                  <a:srgbClr val="000000"/>
                </a:solidFill>
                <a:latin typeface="Arial" pitchFamily="34" charset="0"/>
                <a:cs typeface="Arial" pitchFamily="34" charset="0"/>
              </a:rPr>
              <a:t> As production increases, the cost of producing each unit decreases. </a:t>
            </a:r>
          </a:p>
          <a:p>
            <a:pPr lvl="1">
              <a:buFontTx/>
              <a:buChar char="•"/>
            </a:pPr>
            <a:r>
              <a:rPr lang="en-US" sz="1100" dirty="0">
                <a:solidFill>
                  <a:srgbClr val="000000"/>
                </a:solidFill>
                <a:latin typeface="Arial" pitchFamily="34" charset="0"/>
                <a:cs typeface="Times New Roman" pitchFamily="18" charset="0"/>
              </a:rPr>
              <a:t> Making changes can be costly and takes time.</a:t>
            </a:r>
            <a:endParaRPr lang="en-US" sz="1100" dirty="0">
              <a:solidFill>
                <a:srgbClr val="000000"/>
              </a:solidFill>
              <a:latin typeface="Arial" pitchFamily="34" charset="0"/>
              <a:cs typeface="Arial" pitchFamily="34" charset="0"/>
            </a:endParaRPr>
          </a:p>
          <a:p>
            <a:r>
              <a:rPr lang="en-US" sz="1100" b="1" dirty="0">
                <a:latin typeface="Arial" pitchFamily="34" charset="0"/>
                <a:cs typeface="Arial" pitchFamily="34" charset="0"/>
                <a:sym typeface="Wingdings" pitchFamily="2" charset="2"/>
              </a:rPr>
              <a:t></a:t>
            </a:r>
            <a:r>
              <a:rPr lang="en-US" sz="1100" u="sng" dirty="0">
                <a:solidFill>
                  <a:srgbClr val="000000"/>
                </a:solidFill>
                <a:latin typeface="Arial" pitchFamily="34" charset="0"/>
                <a:cs typeface="Arial" pitchFamily="34" charset="0"/>
              </a:rPr>
              <a:t>Marketing strategies often build on existing marketing resources</a:t>
            </a:r>
            <a:r>
              <a:rPr lang="en-US" sz="1100" dirty="0">
                <a:solidFill>
                  <a:srgbClr val="000000"/>
                </a:solidFill>
                <a:latin typeface="Arial" pitchFamily="34" charset="0"/>
                <a:cs typeface="Arial" pitchFamily="34" charset="0"/>
              </a:rPr>
              <a:t>—does the company have competitive advantages, such as:  </a:t>
            </a:r>
          </a:p>
          <a:p>
            <a:pPr lvl="1">
              <a:buFontTx/>
              <a:buChar char="•"/>
            </a:pPr>
            <a:r>
              <a:rPr lang="en-US" sz="1100" dirty="0">
                <a:solidFill>
                  <a:srgbClr val="000000"/>
                </a:solidFill>
                <a:latin typeface="Arial" pitchFamily="34" charset="0"/>
                <a:cs typeface="Arial" pitchFamily="34" charset="0"/>
              </a:rPr>
              <a:t> familiar brand;</a:t>
            </a:r>
          </a:p>
          <a:p>
            <a:pPr lvl="1">
              <a:buFontTx/>
              <a:buChar char="•"/>
            </a:pPr>
            <a:r>
              <a:rPr lang="en-US" sz="1100" dirty="0">
                <a:solidFill>
                  <a:srgbClr val="000000"/>
                </a:solidFill>
                <a:latin typeface="Arial" pitchFamily="34" charset="0"/>
                <a:cs typeface="Arial" pitchFamily="34" charset="0"/>
              </a:rPr>
              <a:t> strong channel relations;</a:t>
            </a:r>
          </a:p>
          <a:p>
            <a:pPr lvl="1">
              <a:buFontTx/>
              <a:buChar char="•"/>
            </a:pPr>
            <a:r>
              <a:rPr lang="en-US" sz="1100" dirty="0">
                <a:solidFill>
                  <a:srgbClr val="000000"/>
                </a:solidFill>
                <a:latin typeface="Arial" pitchFamily="34" charset="0"/>
                <a:cs typeface="Arial" pitchFamily="34" charset="0"/>
              </a:rPr>
              <a:t> creative brand advertising; and</a:t>
            </a:r>
          </a:p>
          <a:p>
            <a:pPr lvl="1">
              <a:buFontTx/>
              <a:buChar char="•"/>
            </a:pPr>
            <a:r>
              <a:rPr lang="en-US" sz="1100" dirty="0">
                <a:solidFill>
                  <a:srgbClr val="000000"/>
                </a:solidFill>
                <a:latin typeface="Arial" pitchFamily="34" charset="0"/>
                <a:cs typeface="Arial" pitchFamily="34" charset="0"/>
              </a:rPr>
              <a:t> industry-leading sales forces?</a:t>
            </a:r>
            <a:endParaRPr lang="en-US" sz="1100" dirty="0">
              <a:latin typeface="Arial" pitchFamily="34" charset="0"/>
              <a:cs typeface="Arial" pitchFamily="34" charset="0"/>
            </a:endParaRPr>
          </a:p>
          <a:p>
            <a:pPr>
              <a:buFontTx/>
              <a:buChar char="•"/>
            </a:pPr>
            <a:r>
              <a:rPr lang="en-US" sz="1100" dirty="0">
                <a:latin typeface="Arial" pitchFamily="34" charset="0"/>
                <a:cs typeface="Arial" pitchFamily="34" charset="0"/>
              </a:rPr>
              <a:t> The knowledge of people at the firm can be a unique resource.</a:t>
            </a:r>
          </a:p>
          <a:p>
            <a:pPr>
              <a:buFontTx/>
              <a:buChar char="•"/>
            </a:pPr>
            <a:r>
              <a:rPr lang="en-US" sz="1100" dirty="0">
                <a:latin typeface="Arial" pitchFamily="34" charset="0"/>
                <a:cs typeface="Arial" pitchFamily="34" charset="0"/>
              </a:rPr>
              <a:t> By analyzing successes or failures in relation to the firm’s resources, management can discover why the firm was successful—or why it failed—in the past.</a:t>
            </a:r>
          </a:p>
          <a:p>
            <a:pPr>
              <a:buFontTx/>
              <a:buChar char="•"/>
            </a:pPr>
            <a:endParaRPr lang="en-US" sz="1100" dirty="0">
              <a:solidFill>
                <a:srgbClr val="000000"/>
              </a:solidFill>
              <a:latin typeface="Arial" pitchFamily="34" charset="0"/>
              <a:cs typeface="Arial" pitchFamily="34" charset="0"/>
            </a:endParaRPr>
          </a:p>
          <a:p>
            <a:r>
              <a:rPr lang="en-US" sz="1100" b="1" i="1" dirty="0">
                <a:solidFill>
                  <a:srgbClr val="000000"/>
                </a:solidFill>
                <a:latin typeface="Arial" pitchFamily="34" charset="0"/>
                <a:cs typeface="Arial" pitchFamily="34" charset="0"/>
              </a:rPr>
              <a:t>Discussion Question: Several years ago, Frito-Lay, a leading producer of snack foods, added cookies to its traditional line of salty snacks. What marketing strengths could Frito-Lay bring to bear in this extension of its product line?</a:t>
            </a:r>
            <a:r>
              <a:rPr lang="en-US" sz="1100" b="1" dirty="0">
                <a:latin typeface="Arial" pitchFamily="34" charset="0"/>
                <a:cs typeface="Times New Roman" pitchFamily="18" charset="0"/>
              </a:rPr>
              <a:t> </a:t>
            </a:r>
            <a:endParaRPr lang="en-US" sz="1100" dirty="0">
              <a:latin typeface="Arial" pitchFamily="34" charset="0"/>
              <a:cs typeface="Arial" pitchFamily="34" charset="0"/>
            </a:endParaRPr>
          </a:p>
          <a:p>
            <a:pPr eaLnBrk="1" hangingPunct="1"/>
            <a:endParaRPr lang="en-US" dirty="0">
              <a:latin typeface="Arial" pitchFamily="34" charset="0"/>
              <a:cs typeface="Arial" pitchFamily="34" charset="0"/>
            </a:endParaRPr>
          </a:p>
        </p:txBody>
      </p:sp>
      <p:sp>
        <p:nvSpPr>
          <p:cNvPr id="7578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301058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522288" y="549275"/>
            <a:ext cx="3216275" cy="2413000"/>
          </a:xfrm>
          <a:ln/>
        </p:spPr>
      </p:sp>
      <p:sp>
        <p:nvSpPr>
          <p:cNvPr id="77828" name="Rectangle 3"/>
          <p:cNvSpPr>
            <a:spLocks noGrp="1" noChangeArrowheads="1"/>
          </p:cNvSpPr>
          <p:nvPr>
            <p:ph type="body" idx="1"/>
          </p:nvPr>
        </p:nvSpPr>
        <p:spPr>
          <a:xfrm>
            <a:off x="192088" y="3127375"/>
            <a:ext cx="6510337" cy="5635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30000"/>
              </a:spcAft>
            </a:pPr>
            <a:r>
              <a:rPr lang="en-US" b="1" dirty="0">
                <a:latin typeface="Arial" pitchFamily="34" charset="0"/>
                <a:cs typeface="Arial" pitchFamily="34" charset="0"/>
              </a:rPr>
              <a:t>Summary Overview</a:t>
            </a:r>
          </a:p>
          <a:p>
            <a:pPr>
              <a:spcAft>
                <a:spcPct val="30000"/>
              </a:spcAft>
            </a:pPr>
            <a:r>
              <a:rPr lang="en-US" dirty="0">
                <a:solidFill>
                  <a:srgbClr val="000000"/>
                </a:solidFill>
                <a:latin typeface="Arial" pitchFamily="34" charset="0"/>
                <a:cs typeface="Arial" pitchFamily="34" charset="0"/>
              </a:rPr>
              <a:t>The </a:t>
            </a:r>
            <a:r>
              <a:rPr lang="en-US" u="sng" dirty="0">
                <a:solidFill>
                  <a:srgbClr val="000000"/>
                </a:solidFill>
                <a:latin typeface="Arial" pitchFamily="34" charset="0"/>
                <a:cs typeface="Arial" pitchFamily="34" charset="0"/>
              </a:rPr>
              <a:t>competitive environment</a:t>
            </a:r>
            <a:r>
              <a:rPr lang="en-US" dirty="0">
                <a:solidFill>
                  <a:srgbClr val="000000"/>
                </a:solidFill>
                <a:latin typeface="Arial" pitchFamily="34" charset="0"/>
                <a:cs typeface="Arial" pitchFamily="34" charset="0"/>
              </a:rPr>
              <a:t> affects the number and types of competitors the marketing manager must face and how they may behave. Prudent managers choose strategies that </a:t>
            </a:r>
            <a:r>
              <a:rPr lang="en-US" u="sng" dirty="0">
                <a:solidFill>
                  <a:srgbClr val="000000"/>
                </a:solidFill>
                <a:latin typeface="Arial" pitchFamily="34" charset="0"/>
                <a:cs typeface="Arial" pitchFamily="34" charset="0"/>
              </a:rPr>
              <a:t>avoid head-on competition</a:t>
            </a:r>
            <a:r>
              <a:rPr lang="en-US" dirty="0">
                <a:solidFill>
                  <a:srgbClr val="000000"/>
                </a:solidFill>
                <a:latin typeface="Arial" pitchFamily="34" charset="0"/>
                <a:cs typeface="Arial" pitchFamily="34" charset="0"/>
              </a:rPr>
              <a:t> and/or plan for competition when it is inevitable. </a:t>
            </a:r>
          </a:p>
          <a:p>
            <a:pPr>
              <a:spcAft>
                <a:spcPct val="30000"/>
              </a:spcAft>
            </a:pPr>
            <a:endParaRPr lang="en-US" dirty="0">
              <a:solidFill>
                <a:srgbClr val="000000"/>
              </a:solidFill>
              <a:latin typeface="Arial" pitchFamily="34" charset="0"/>
              <a:cs typeface="Arial" pitchFamily="34" charset="0"/>
            </a:endParaRPr>
          </a:p>
          <a:p>
            <a:pPr>
              <a:spcAft>
                <a:spcPct val="30000"/>
              </a:spcAft>
            </a:pPr>
            <a:r>
              <a:rPr lang="en-US" b="1" dirty="0">
                <a:solidFill>
                  <a:srgbClr val="000000"/>
                </a:solidFill>
                <a:latin typeface="Arial" pitchFamily="34" charset="0"/>
                <a:cs typeface="Arial" pitchFamily="34" charset="0"/>
              </a:rPr>
              <a:t>Key Issues </a:t>
            </a:r>
          </a:p>
          <a:p>
            <a:pPr marL="171450" indent="-171450">
              <a:buFont typeface="Arial" panose="020B0604020202020204" pitchFamily="34" charset="0"/>
              <a:buChar char="•"/>
            </a:pPr>
            <a:r>
              <a:rPr lang="en-US" dirty="0">
                <a:solidFill>
                  <a:srgbClr val="000000"/>
                </a:solidFill>
                <a:latin typeface="Arial" pitchFamily="34" charset="0"/>
                <a:cs typeface="Arial" pitchFamily="34" charset="0"/>
              </a:rPr>
              <a:t>Marketers should understand the differences among types of market situations:</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Monopoly: one company serves the entire customer base. </a:t>
            </a:r>
            <a:r>
              <a:rPr lang="en-US" u="sng" dirty="0">
                <a:solidFill>
                  <a:srgbClr val="000000"/>
                </a:solidFill>
                <a:latin typeface="Arial" pitchFamily="34" charset="0"/>
                <a:cs typeface="Arial" pitchFamily="34" charset="0"/>
              </a:rPr>
              <a:t>Competitor-free environments are rare</a:t>
            </a:r>
            <a:r>
              <a:rPr lang="en-US" dirty="0">
                <a:solidFill>
                  <a:srgbClr val="000000"/>
                </a:solidFill>
                <a:latin typeface="Arial" pitchFamily="34" charset="0"/>
                <a:cs typeface="Arial" pitchFamily="34" charset="0"/>
              </a:rPr>
              <a:t>.</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Monopolistic competition: a number of different firms offer marketing mixes that some customers see as different. </a:t>
            </a:r>
            <a:r>
              <a:rPr lang="en-US" u="sng" dirty="0">
                <a:solidFill>
                  <a:srgbClr val="000000"/>
                </a:solidFill>
                <a:latin typeface="Arial" pitchFamily="34" charset="0"/>
                <a:cs typeface="Arial" pitchFamily="34" charset="0"/>
              </a:rPr>
              <a:t>Monopolistic competition is typical, and a challenge</a:t>
            </a:r>
            <a:r>
              <a:rPr lang="en-US" dirty="0">
                <a:solidFill>
                  <a:srgbClr val="000000"/>
                </a:solidFill>
                <a:latin typeface="Arial" pitchFamily="34" charset="0"/>
                <a:cs typeface="Arial" pitchFamily="34" charset="0"/>
              </a:rPr>
              <a:t>. </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Times New Roman" pitchFamily="18" charset="0"/>
              </a:rPr>
              <a:t>Oligopoly: a small number of firms controls the market. </a:t>
            </a:r>
            <a:r>
              <a:rPr lang="en-US" u="sng" dirty="0">
                <a:solidFill>
                  <a:srgbClr val="000000"/>
                </a:solidFill>
                <a:latin typeface="Arial" pitchFamily="34" charset="0"/>
                <a:cs typeface="Times New Roman" pitchFamily="18" charset="0"/>
              </a:rPr>
              <a:t>Barriers to competitive entry are high</a:t>
            </a:r>
            <a:r>
              <a:rPr lang="en-US" u="sng" dirty="0">
                <a:solidFill>
                  <a:srgbClr val="000000"/>
                </a:solidFill>
                <a:latin typeface="Arial" pitchFamily="34" charset="0"/>
                <a:cs typeface="Arial" pitchFamily="34" charset="0"/>
              </a:rPr>
              <a:t>.</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Pure competition: a large number of firms compete with similar (commodity) products. </a:t>
            </a:r>
            <a:r>
              <a:rPr lang="en-US" u="sng" dirty="0">
                <a:solidFill>
                  <a:srgbClr val="000000"/>
                </a:solidFill>
                <a:latin typeface="Arial" pitchFamily="34" charset="0"/>
                <a:cs typeface="Arial" pitchFamily="34" charset="0"/>
              </a:rPr>
              <a:t>Price is the determining factor in making a purchase.</a:t>
            </a:r>
          </a:p>
          <a:p>
            <a:endParaRPr lang="en-US" b="1" dirty="0">
              <a:solidFill>
                <a:srgbClr val="000000"/>
              </a:solidFill>
              <a:latin typeface="Arial" pitchFamily="34" charset="0"/>
              <a:cs typeface="Arial" pitchFamily="34" charset="0"/>
            </a:endParaRPr>
          </a:p>
          <a:p>
            <a:pPr>
              <a:spcBef>
                <a:spcPct val="0"/>
              </a:spcBef>
            </a:pPr>
            <a:r>
              <a:rPr lang="en-US" b="1" i="1" dirty="0">
                <a:solidFill>
                  <a:srgbClr val="000000"/>
                </a:solidFill>
                <a:latin typeface="Arial" pitchFamily="34" charset="0"/>
                <a:cs typeface="Arial" pitchFamily="34" charset="0"/>
              </a:rPr>
              <a:t>Discussion Question: Can you think of an example for each of the four types of competitive situations? For which market situation(s) is it easiest to think of an example? For which type is it hardest to think of an example? Why?</a:t>
            </a:r>
            <a:endParaRPr lang="en-US" dirty="0">
              <a:latin typeface="Arial" pitchFamily="34" charset="0"/>
              <a:cs typeface="Arial" pitchFamily="34" charset="0"/>
            </a:endParaRPr>
          </a:p>
          <a:p>
            <a:pPr eaLnBrk="1" hangingPunct="1"/>
            <a:endParaRPr lang="en-US" dirty="0">
              <a:latin typeface="Arial" pitchFamily="34" charset="0"/>
              <a:cs typeface="Arial" pitchFamily="34" charset="0"/>
            </a:endParaRPr>
          </a:p>
        </p:txBody>
      </p:sp>
      <p:sp>
        <p:nvSpPr>
          <p:cNvPr id="77829"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617665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Most product-markets head toward pure competition—or oligopoly—over the long term. In these situations, competitors offer very similar products. Thus, it is up to marketing managers to differentiate their products from those of the competition. This can be done in many ways. For example, in this ad, Shell Oil is attempting to differentiate itself from its competitors by encouraging people concerned with safety and physical well-being to write for a free book: “Learn How to Avoid Driving’s Most Dangerous Distractions.”</a:t>
            </a:r>
          </a:p>
          <a:p>
            <a:endParaRPr lang="en-US" b="1"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endParaRPr lang="en-US" dirty="0">
              <a:latin typeface="Arial" pitchFamily="34" charset="0"/>
              <a:cs typeface="Arial" pitchFamily="34" charset="0"/>
            </a:endParaRPr>
          </a:p>
          <a:p>
            <a:pPr eaLnBrk="1" hangingPunct="1"/>
            <a:endParaRPr lang="en-US" dirty="0">
              <a:latin typeface="Arial" pitchFamily="34" charset="0"/>
              <a:cs typeface="Arial" pitchFamily="34" charset="0"/>
            </a:endParaRPr>
          </a:p>
          <a:p>
            <a:pPr eaLnBrk="1" hangingPunct="1"/>
            <a:endParaRPr lang="en-US" dirty="0">
              <a:latin typeface="Arial" pitchFamily="34" charset="0"/>
              <a:cs typeface="Arial" pitchFamily="34" charset="0"/>
            </a:endParaRPr>
          </a:p>
          <a:p>
            <a:pPr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40229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609600" y="523875"/>
            <a:ext cx="2755900" cy="2066925"/>
          </a:xfrm>
          <a:ln/>
        </p:spPr>
      </p:sp>
      <p:sp>
        <p:nvSpPr>
          <p:cNvPr id="829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 </a:t>
            </a:r>
          </a:p>
          <a:p>
            <a:r>
              <a:rPr lang="en-US" b="1" dirty="0">
                <a:latin typeface="Arial" pitchFamily="34" charset="0"/>
                <a:cs typeface="Arial" pitchFamily="34" charset="0"/>
              </a:rPr>
              <a:t>ANSWER: D</a:t>
            </a:r>
          </a:p>
          <a:p>
            <a:r>
              <a:rPr lang="en-US" b="1" dirty="0">
                <a:latin typeface="Arial" pitchFamily="34" charset="0"/>
                <a:cs typeface="Arial" pitchFamily="34" charset="0"/>
              </a:rPr>
              <a:t>Feedback: </a:t>
            </a:r>
            <a:r>
              <a:rPr lang="en-US" dirty="0">
                <a:latin typeface="Arial" pitchFamily="34" charset="0"/>
                <a:cs typeface="Arial" pitchFamily="34" charset="0"/>
              </a:rPr>
              <a:t>In the above question, there are three different jewelry stores discussed (low-end, moderately-priced, and super-premium). Each store differs on pricing, quality of merchandise, and services. In monopolistic competition, a number of different firms (at least three different jewelry stores mentioned) offer marketing mixes that at least some customers see as different. This question is an example of monopolistic competition. D is the best answer selection.</a:t>
            </a:r>
          </a:p>
          <a:p>
            <a:endParaRPr lang="en-US" sz="1100" dirty="0">
              <a:latin typeface="Arial" pitchFamily="34" charset="0"/>
              <a:cs typeface="Arial" pitchFamily="34" charset="0"/>
            </a:endParaRPr>
          </a:p>
        </p:txBody>
      </p:sp>
    </p:spTree>
    <p:extLst>
      <p:ext uri="{BB962C8B-B14F-4D97-AF65-F5344CB8AC3E}">
        <p14:creationId xmlns:p14="http://schemas.microsoft.com/office/powerpoint/2010/main" val="1156706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Rot="1" noChangeAspect="1" noChangeArrowheads="1" noTextEdit="1"/>
          </p:cNvSpPr>
          <p:nvPr>
            <p:ph type="sldImg"/>
          </p:nvPr>
        </p:nvSpPr>
        <p:spPr>
          <a:xfrm>
            <a:off x="522288" y="549275"/>
            <a:ext cx="3216275" cy="2413000"/>
          </a:xfrm>
          <a:ln/>
        </p:spPr>
      </p:sp>
      <p:sp>
        <p:nvSpPr>
          <p:cNvPr id="80900" name="Rectangle 3"/>
          <p:cNvSpPr>
            <a:spLocks noGrp="1" noChangeArrowheads="1"/>
          </p:cNvSpPr>
          <p:nvPr>
            <p:ph type="body" idx="1"/>
          </p:nvPr>
        </p:nvSpPr>
        <p:spPr>
          <a:xfrm>
            <a:off x="192088" y="3127375"/>
            <a:ext cx="6510337" cy="5635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latin typeface="Arial" pitchFamily="34" charset="0"/>
                <a:cs typeface="Arial" pitchFamily="34" charset="0"/>
              </a:rPr>
              <a:t>Marketing managers must understand the competitive environment.  </a:t>
            </a:r>
          </a:p>
          <a:p>
            <a:endParaRPr lang="en-US" dirty="0">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r>
              <a:rPr lang="en-US" dirty="0">
                <a:latin typeface="Arial" pitchFamily="34" charset="0"/>
                <a:cs typeface="Arial" pitchFamily="34" charset="0"/>
                <a:sym typeface="Wingdings" pitchFamily="2" charset="2"/>
              </a:rPr>
              <a:t></a:t>
            </a:r>
            <a:r>
              <a:rPr lang="en-US" u="sng" dirty="0">
                <a:solidFill>
                  <a:srgbClr val="000000"/>
                </a:solidFill>
                <a:latin typeface="Arial" pitchFamily="34" charset="0"/>
                <a:cs typeface="Times New Roman" pitchFamily="18" charset="0"/>
              </a:rPr>
              <a:t>Competitor analysis</a:t>
            </a:r>
            <a:r>
              <a:rPr lang="en-US" dirty="0">
                <a:solidFill>
                  <a:srgbClr val="000000"/>
                </a:solidFill>
                <a:latin typeface="Arial" pitchFamily="34" charset="0"/>
                <a:cs typeface="Times New Roman" pitchFamily="18" charset="0"/>
              </a:rPr>
              <a:t>: an organized approach for evaluating the strengths and weaknesses of current or potential competitors' marketing strategies. Marketers do this by gathering information on the competitors from a variety of internal and external sources. </a:t>
            </a:r>
          </a:p>
          <a:p>
            <a:r>
              <a:rPr lang="en-US" dirty="0">
                <a:latin typeface="Arial" pitchFamily="34" charset="0"/>
                <a:cs typeface="Arial" pitchFamily="34" charset="0"/>
                <a:sym typeface="Wingdings" pitchFamily="2" charset="2"/>
              </a:rPr>
              <a:t></a:t>
            </a:r>
            <a:r>
              <a:rPr lang="en-US" u="sng" dirty="0">
                <a:solidFill>
                  <a:srgbClr val="000000"/>
                </a:solidFill>
                <a:latin typeface="Arial" pitchFamily="34" charset="0"/>
                <a:cs typeface="Arial" pitchFamily="34" charset="0"/>
              </a:rPr>
              <a:t>Competitive rivals</a:t>
            </a:r>
            <a:r>
              <a:rPr lang="en-US" dirty="0">
                <a:solidFill>
                  <a:srgbClr val="000000"/>
                </a:solidFill>
                <a:latin typeface="Arial" pitchFamily="34" charset="0"/>
                <a:cs typeface="Arial" pitchFamily="34" charset="0"/>
              </a:rPr>
              <a:t>: the firms that will be the closest competitors. </a:t>
            </a:r>
          </a:p>
          <a:p>
            <a:pPr lvl="1">
              <a:buFontTx/>
              <a:buChar char="•"/>
            </a:pPr>
            <a:r>
              <a:rPr lang="en-US" dirty="0">
                <a:solidFill>
                  <a:srgbClr val="000000"/>
                </a:solidFill>
                <a:latin typeface="Arial" pitchFamily="34" charset="0"/>
                <a:cs typeface="Arial" pitchFamily="34" charset="0"/>
              </a:rPr>
              <a:t> Marketing managers must anticipate future competition. </a:t>
            </a:r>
          </a:p>
          <a:p>
            <a:pPr lvl="1">
              <a:buFontTx/>
              <a:buChar char="•"/>
            </a:pPr>
            <a:r>
              <a:rPr lang="en-US" dirty="0">
                <a:solidFill>
                  <a:srgbClr val="000000"/>
                </a:solidFill>
                <a:latin typeface="Arial" pitchFamily="34" charset="0"/>
                <a:cs typeface="Arial" pitchFamily="34" charset="0"/>
              </a:rPr>
              <a:t> Successful marketers naturally attract competition.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Arial" pitchFamily="34" charset="0"/>
                <a:cs typeface="Arial" pitchFamily="34" charset="0"/>
                <a:sym typeface="Wingdings" pitchFamily="2" charset="2"/>
              </a:rPr>
              <a:t></a:t>
            </a:r>
            <a:r>
              <a:rPr lang="en-US" u="sng" dirty="0">
                <a:solidFill>
                  <a:srgbClr val="000000"/>
                </a:solidFill>
                <a:latin typeface="Arial" pitchFamily="34" charset="0"/>
                <a:cs typeface="Arial" pitchFamily="34" charset="0"/>
              </a:rPr>
              <a:t>Competitor matrix</a:t>
            </a:r>
            <a:r>
              <a:rPr lang="en-US" u="none"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an </a:t>
            </a:r>
            <a:r>
              <a:rPr lang="en-US" sz="1200" kern="1200" dirty="0">
                <a:solidFill>
                  <a:schemeClr val="tx1"/>
                </a:solidFill>
              </a:rPr>
              <a:t>organized table that compares the strengths and weaknesses of a company with those of its competitive rivals.</a:t>
            </a:r>
            <a:r>
              <a:rPr lang="en-US" dirty="0">
                <a:solidFill>
                  <a:srgbClr val="000000"/>
                </a:solidFill>
                <a:latin typeface="Arial" pitchFamily="34" charset="0"/>
                <a:cs typeface="Arial" pitchFamily="34" charset="0"/>
              </a:rPr>
              <a:t> </a:t>
            </a:r>
          </a:p>
          <a:p>
            <a:r>
              <a:rPr lang="en-US"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Search for </a:t>
            </a:r>
            <a:r>
              <a:rPr lang="en-US" u="sng" dirty="0">
                <a:solidFill>
                  <a:srgbClr val="000000"/>
                </a:solidFill>
                <a:latin typeface="Arial" pitchFamily="34" charset="0"/>
                <a:cs typeface="Arial" pitchFamily="34" charset="0"/>
              </a:rPr>
              <a:t>sustainable</a:t>
            </a:r>
            <a:r>
              <a:rPr lang="en-US" u="sng" baseline="0"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competitive advantage</a:t>
            </a:r>
            <a:r>
              <a:rPr lang="en-US" dirty="0">
                <a:solidFill>
                  <a:srgbClr val="000000"/>
                </a:solidFill>
                <a:latin typeface="Arial" pitchFamily="34" charset="0"/>
                <a:cs typeface="Arial" pitchFamily="34" charset="0"/>
              </a:rPr>
              <a:t>: </a:t>
            </a:r>
            <a:r>
              <a:rPr lang="en-US" sz="1200" kern="1200" dirty="0">
                <a:solidFill>
                  <a:schemeClr val="tx1"/>
                </a:solidFill>
              </a:rPr>
              <a:t>a marketing mix that customers see as better than a competitor’s mix and cannot be easily copied</a:t>
            </a:r>
            <a:r>
              <a:rPr lang="en-US" dirty="0">
                <a:solidFill>
                  <a:srgbClr val="000000"/>
                </a:solidFill>
                <a:latin typeface="Arial" pitchFamily="34" charset="0"/>
                <a:cs typeface="Arial" pitchFamily="34" charset="0"/>
              </a:rPr>
              <a:t>.</a:t>
            </a:r>
          </a:p>
          <a:p>
            <a:endParaRPr lang="en-US" u="sng"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Think about a major grocery store chain that serves your area. What are the competitive rivals for this chain? Are these rivals the only relevant competitors? Why or why not?</a:t>
            </a:r>
            <a:endParaRPr lang="en-US" dirty="0">
              <a:latin typeface="Arial" pitchFamily="34" charset="0"/>
              <a:cs typeface="Arial" pitchFamily="34" charset="0"/>
            </a:endParaRPr>
          </a:p>
        </p:txBody>
      </p:sp>
      <p:sp>
        <p:nvSpPr>
          <p:cNvPr id="8090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458059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Text caption:</a:t>
            </a:r>
            <a:r>
              <a:rPr lang="en-US" b="1" baseline="0" dirty="0">
                <a:latin typeface="Arial" pitchFamily="34" charset="0"/>
                <a:cs typeface="Arial" pitchFamily="34" charset="0"/>
              </a:rPr>
              <a:t> </a:t>
            </a:r>
            <a:r>
              <a:rPr lang="en-US" b="0" baseline="0" dirty="0">
                <a:latin typeface="Arial" pitchFamily="34" charset="0"/>
                <a:cs typeface="Arial" pitchFamily="34" charset="0"/>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baseline="0" dirty="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Summary Overview</a:t>
            </a:r>
          </a:p>
          <a:p>
            <a:r>
              <a:rPr lang="en-US" dirty="0"/>
              <a:t>The opportunities a firm decides to pursue may depend on its resources and capabilities. For example, General Mills was already producing a key ingredient for its new Chocolate Chex Mix, so it went ahead and launched Chex Mix Turtle. When 3-D printing technology became increasingly practical, Proto Labs added this production capability and faster services for its customers.</a:t>
            </a:r>
          </a:p>
        </p:txBody>
      </p:sp>
    </p:spTree>
    <p:extLst>
      <p:ext uri="{BB962C8B-B14F-4D97-AF65-F5344CB8AC3E}">
        <p14:creationId xmlns:p14="http://schemas.microsoft.com/office/powerpoint/2010/main" val="2091165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522288" y="549275"/>
            <a:ext cx="3216275" cy="2413000"/>
          </a:xfrm>
          <a:ln/>
        </p:spPr>
      </p:sp>
      <p:sp>
        <p:nvSpPr>
          <p:cNvPr id="819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rPr>
              <a:t>Summary Overview</a:t>
            </a:r>
          </a:p>
          <a:p>
            <a:r>
              <a:rPr lang="en-US" dirty="0">
                <a:solidFill>
                  <a:srgbClr val="000000"/>
                </a:solidFill>
                <a:latin typeface="Arial" pitchFamily="34" charset="0"/>
                <a:cs typeface="Arial" pitchFamily="34" charset="0"/>
              </a:rPr>
              <a:t>Marketing managers should seek out </a:t>
            </a:r>
            <a:r>
              <a:rPr lang="en-US" u="sng" dirty="0">
                <a:solidFill>
                  <a:srgbClr val="000000"/>
                </a:solidFill>
                <a:latin typeface="Arial" pitchFamily="34" charset="0"/>
                <a:cs typeface="Arial" pitchFamily="34" charset="0"/>
              </a:rPr>
              <a:t>information on competitive practices</a:t>
            </a:r>
            <a:r>
              <a:rPr lang="en-US" dirty="0">
                <a:solidFill>
                  <a:srgbClr val="000000"/>
                </a:solidFill>
                <a:latin typeface="Arial" pitchFamily="34" charset="0"/>
                <a:cs typeface="Arial" pitchFamily="34" charset="0"/>
              </a:rPr>
              <a:t>. </a:t>
            </a:r>
          </a:p>
          <a:p>
            <a:endParaRPr lang="en-US" b="1"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The search for information can raise </a:t>
            </a:r>
            <a:r>
              <a:rPr lang="en-US" u="sng" dirty="0">
                <a:solidFill>
                  <a:srgbClr val="000000"/>
                </a:solidFill>
                <a:latin typeface="Arial" pitchFamily="34" charset="0"/>
                <a:cs typeface="Arial" pitchFamily="34" charset="0"/>
              </a:rPr>
              <a:t>ethical issues</a:t>
            </a:r>
            <a:r>
              <a:rPr lang="en-US" dirty="0">
                <a:solidFill>
                  <a:srgbClr val="000000"/>
                </a:solidFill>
                <a:latin typeface="Arial" pitchFamily="34" charset="0"/>
                <a:cs typeface="Arial" pitchFamily="34" charset="0"/>
              </a:rPr>
              <a:t>. </a:t>
            </a:r>
          </a:p>
          <a:p>
            <a:pPr>
              <a:buFontTx/>
              <a:buChar char="•"/>
            </a:pPr>
            <a:endParaRPr lang="en-US" i="1"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Questions: </a:t>
            </a:r>
          </a:p>
          <a:p>
            <a:pPr>
              <a:buFontTx/>
              <a:buChar char="•"/>
            </a:pPr>
            <a:r>
              <a:rPr lang="en-US" b="1" i="1" dirty="0">
                <a:solidFill>
                  <a:srgbClr val="000000"/>
                </a:solidFill>
                <a:latin typeface="Arial" pitchFamily="34" charset="0"/>
                <a:cs typeface="Arial" pitchFamily="34" charset="0"/>
              </a:rPr>
              <a:t> How would you answer the following questions?</a:t>
            </a:r>
          </a:p>
          <a:p>
            <a:pPr>
              <a:buFontTx/>
              <a:buChar char="•"/>
            </a:pPr>
            <a:r>
              <a:rPr lang="en-US" b="1" i="1" dirty="0">
                <a:solidFill>
                  <a:srgbClr val="000000"/>
                </a:solidFill>
                <a:latin typeface="Arial" pitchFamily="34" charset="0"/>
                <a:cs typeface="Arial" pitchFamily="34" charset="0"/>
              </a:rPr>
              <a:t> Should people who go to work for their former competitors use information they gained from their previous employers?</a:t>
            </a:r>
          </a:p>
          <a:p>
            <a:pPr>
              <a:buFontTx/>
              <a:buChar char="•"/>
            </a:pPr>
            <a:r>
              <a:rPr lang="en-US" b="1" i="1" dirty="0">
                <a:solidFill>
                  <a:srgbClr val="000000"/>
                </a:solidFill>
                <a:latin typeface="Arial" pitchFamily="34" charset="0"/>
                <a:cs typeface="Arial" pitchFamily="34" charset="0"/>
              </a:rPr>
              <a:t> Is there anything wrong with having computer hackers break into a competitor’s computer system to access information?</a:t>
            </a:r>
          </a:p>
        </p:txBody>
      </p:sp>
      <p:sp>
        <p:nvSpPr>
          <p:cNvPr id="81925" name="Text Box 4"/>
          <p:cNvSpPr txBox="1">
            <a:spLocks noChangeArrowheads="1"/>
          </p:cNvSpPr>
          <p:nvPr/>
        </p:nvSpPr>
        <p:spPr bwMode="auto">
          <a:xfrm>
            <a:off x="4389438" y="401638"/>
            <a:ext cx="2441575" cy="13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345364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825500" y="685800"/>
            <a:ext cx="3136900" cy="2352675"/>
          </a:xfrm>
          <a:ln/>
        </p:spPr>
      </p:sp>
      <p:sp>
        <p:nvSpPr>
          <p:cNvPr id="839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C</a:t>
            </a:r>
          </a:p>
          <a:p>
            <a:r>
              <a:rPr lang="en-US" b="1" dirty="0">
                <a:latin typeface="Arial" pitchFamily="34" charset="0"/>
                <a:cs typeface="Arial" pitchFamily="34" charset="0"/>
              </a:rPr>
              <a:t>Feedback: </a:t>
            </a:r>
            <a:r>
              <a:rPr lang="en-US" dirty="0">
                <a:latin typeface="Arial" pitchFamily="34" charset="0"/>
                <a:cs typeface="Arial" pitchFamily="34" charset="0"/>
              </a:rPr>
              <a:t>In his competitor analysis, Chris has identified three national chain restaurants that are already in his area and have established clientele. The existence of these restaurants is a condition that may make it difficult for Chris’s proposed restaurant to compete. The best answer selection is</a:t>
            </a:r>
            <a:r>
              <a:rPr lang="en-US" baseline="0" dirty="0">
                <a:latin typeface="Arial" pitchFamily="34" charset="0"/>
                <a:cs typeface="Arial" pitchFamily="34" charset="0"/>
              </a:rPr>
              <a:t> </a:t>
            </a:r>
            <a:r>
              <a:rPr lang="en-US" dirty="0">
                <a:latin typeface="Arial" pitchFamily="34" charset="0"/>
                <a:cs typeface="Arial" pitchFamily="34" charset="0"/>
              </a:rPr>
              <a:t>C. Chili’s, TGI Friday’s, and Applebee’s are competitive barriers for entry into this market with a restaurant of Chris’s description.</a:t>
            </a:r>
          </a:p>
        </p:txBody>
      </p:sp>
    </p:spTree>
    <p:extLst>
      <p:ext uri="{BB962C8B-B14F-4D97-AF65-F5344CB8AC3E}">
        <p14:creationId xmlns:p14="http://schemas.microsoft.com/office/powerpoint/2010/main" val="1025011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72708"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solidFill>
                  <a:srgbClr val="000000"/>
                </a:solidFill>
                <a:latin typeface="Arial" pitchFamily="34" charset="0"/>
                <a:cs typeface="Arial" pitchFamily="34" charset="0"/>
              </a:rPr>
              <a:t>The five basic areas of the marketing environment are shown in this diagram. Marketers should consider each area and how each area interacts with the others when planning strategies. </a:t>
            </a:r>
          </a:p>
          <a:p>
            <a:endParaRPr lang="en-US" dirty="0">
              <a:solidFill>
                <a:srgbClr val="000000"/>
              </a:solidFill>
              <a:latin typeface="Arial" pitchFamily="34" charset="0"/>
              <a:cs typeface="Arial" pitchFamily="34" charset="0"/>
            </a:endParaRPr>
          </a:p>
          <a:p>
            <a:r>
              <a:rPr lang="en-US" b="1" dirty="0">
                <a:latin typeface="Arial" pitchFamily="34" charset="0"/>
                <a:cs typeface="Arial" pitchFamily="34" charset="0"/>
              </a:rPr>
              <a:t>Key Issues</a:t>
            </a:r>
          </a:p>
          <a:p>
            <a:pPr>
              <a:buFontTx/>
              <a:buChar char="•"/>
            </a:pPr>
            <a:r>
              <a:rPr lang="en-US" u="sng" dirty="0">
                <a:solidFill>
                  <a:srgbClr val="000000"/>
                </a:solidFill>
                <a:latin typeface="Arial" pitchFamily="34" charset="0"/>
                <a:cs typeface="Times New Roman" pitchFamily="18" charset="0"/>
              </a:rPr>
              <a:t>Direct market environment</a:t>
            </a:r>
            <a:r>
              <a:rPr lang="en-US" dirty="0">
                <a:solidFill>
                  <a:srgbClr val="000000"/>
                </a:solidFill>
                <a:latin typeface="Arial" pitchFamily="34" charset="0"/>
                <a:cs typeface="Times New Roman" pitchFamily="18" charset="0"/>
              </a:rPr>
              <a:t>: </a:t>
            </a:r>
            <a:r>
              <a:rPr lang="en-US" u="sng" dirty="0">
                <a:solidFill>
                  <a:srgbClr val="000000"/>
                </a:solidFill>
                <a:latin typeface="Arial" pitchFamily="34" charset="0"/>
                <a:cs typeface="Times New Roman" pitchFamily="18" charset="0"/>
              </a:rPr>
              <a:t>customers</a:t>
            </a:r>
            <a:r>
              <a:rPr lang="en-US" dirty="0">
                <a:solidFill>
                  <a:srgbClr val="000000"/>
                </a:solidFill>
                <a:latin typeface="Arial" pitchFamily="34" charset="0"/>
                <a:cs typeface="Times New Roman" pitchFamily="18" charset="0"/>
              </a:rPr>
              <a:t>, the resources and objectives of the </a:t>
            </a:r>
            <a:r>
              <a:rPr lang="en-US" u="sng" dirty="0">
                <a:solidFill>
                  <a:srgbClr val="000000"/>
                </a:solidFill>
                <a:latin typeface="Arial" pitchFamily="34" charset="0"/>
                <a:cs typeface="Times New Roman" pitchFamily="18" charset="0"/>
              </a:rPr>
              <a:t>company</a:t>
            </a:r>
            <a:r>
              <a:rPr lang="en-US" dirty="0">
                <a:solidFill>
                  <a:srgbClr val="000000"/>
                </a:solidFill>
                <a:latin typeface="Arial" pitchFamily="34" charset="0"/>
                <a:cs typeface="Times New Roman" pitchFamily="18" charset="0"/>
              </a:rPr>
              <a:t>, and the firms’ </a:t>
            </a:r>
            <a:r>
              <a:rPr lang="en-US" u="sng" dirty="0">
                <a:solidFill>
                  <a:srgbClr val="000000"/>
                </a:solidFill>
                <a:latin typeface="Arial" pitchFamily="34" charset="0"/>
                <a:cs typeface="Times New Roman" pitchFamily="18" charset="0"/>
              </a:rPr>
              <a:t>competitors</a:t>
            </a:r>
            <a:r>
              <a:rPr lang="en-US" dirty="0">
                <a:solidFill>
                  <a:srgbClr val="000000"/>
                </a:solidFill>
                <a:latin typeface="Arial" pitchFamily="34" charset="0"/>
                <a:cs typeface="Times New Roman" pitchFamily="18" charset="0"/>
              </a:rPr>
              <a:t>.</a:t>
            </a:r>
          </a:p>
          <a:p>
            <a:pPr marL="0" marR="0" indent="0" algn="l" defTabSz="914400" rtl="0" eaLnBrk="0" fontAlgn="base" latinLnBrk="0" hangingPunct="0">
              <a:lnSpc>
                <a:spcPct val="100000"/>
              </a:lnSpc>
              <a:spcBef>
                <a:spcPct val="30000"/>
              </a:spcBef>
              <a:spcAft>
                <a:spcPct val="0"/>
              </a:spcAft>
              <a:buClrTx/>
              <a:buSzTx/>
              <a:buFontTx/>
              <a:buChar char="•"/>
              <a:tabLst/>
              <a:defRPr/>
            </a:pPr>
            <a:r>
              <a:rPr lang="en-US" u="sng" dirty="0">
                <a:solidFill>
                  <a:srgbClr val="000000"/>
                </a:solidFill>
                <a:latin typeface="Arial" pitchFamily="34" charset="0"/>
                <a:cs typeface="Times New Roman" pitchFamily="18" charset="0"/>
              </a:rPr>
              <a:t>External market environment</a:t>
            </a:r>
            <a:r>
              <a:rPr lang="en-US" dirty="0">
                <a:solidFill>
                  <a:srgbClr val="000000"/>
                </a:solidFill>
                <a:latin typeface="Arial" pitchFamily="34" charset="0"/>
                <a:cs typeface="Times New Roman" pitchFamily="18" charset="0"/>
              </a:rPr>
              <a:t>: the </a:t>
            </a:r>
            <a:r>
              <a:rPr lang="en-US" u="sng" dirty="0">
                <a:solidFill>
                  <a:srgbClr val="000000"/>
                </a:solidFill>
                <a:latin typeface="Arial" pitchFamily="34" charset="0"/>
                <a:cs typeface="Times New Roman" pitchFamily="18" charset="0"/>
              </a:rPr>
              <a:t>economic environment</a:t>
            </a:r>
            <a:r>
              <a:rPr lang="en-US" dirty="0">
                <a:solidFill>
                  <a:srgbClr val="000000"/>
                </a:solidFill>
                <a:latin typeface="Arial" pitchFamily="34" charset="0"/>
                <a:cs typeface="Times New Roman" pitchFamily="18" charset="0"/>
              </a:rPr>
              <a:t>, the </a:t>
            </a:r>
            <a:r>
              <a:rPr lang="en-US" u="sng" dirty="0">
                <a:solidFill>
                  <a:srgbClr val="000000"/>
                </a:solidFill>
                <a:latin typeface="Arial" pitchFamily="34" charset="0"/>
                <a:cs typeface="Times New Roman" pitchFamily="18" charset="0"/>
              </a:rPr>
              <a:t>technological  environment</a:t>
            </a:r>
            <a:r>
              <a:rPr lang="en-US" dirty="0">
                <a:solidFill>
                  <a:srgbClr val="000000"/>
                </a:solidFill>
                <a:latin typeface="Arial" pitchFamily="34" charset="0"/>
                <a:cs typeface="Times New Roman" pitchFamily="18" charset="0"/>
              </a:rPr>
              <a:t>, the </a:t>
            </a:r>
            <a:r>
              <a:rPr lang="en-US" u="sng" dirty="0">
                <a:solidFill>
                  <a:srgbClr val="000000"/>
                </a:solidFill>
                <a:latin typeface="Arial" pitchFamily="34" charset="0"/>
                <a:cs typeface="Times New Roman" pitchFamily="18" charset="0"/>
              </a:rPr>
              <a:t>political and legal environment</a:t>
            </a:r>
            <a:r>
              <a:rPr lang="en-US" dirty="0">
                <a:solidFill>
                  <a:srgbClr val="000000"/>
                </a:solidFill>
                <a:latin typeface="Arial" pitchFamily="34" charset="0"/>
                <a:cs typeface="Times New Roman" pitchFamily="18" charset="0"/>
              </a:rPr>
              <a:t>, and the </a:t>
            </a:r>
            <a:r>
              <a:rPr lang="en-US" u="sng" dirty="0">
                <a:solidFill>
                  <a:srgbClr val="000000"/>
                </a:solidFill>
                <a:latin typeface="Arial" pitchFamily="34" charset="0"/>
                <a:cs typeface="Times New Roman" pitchFamily="18" charset="0"/>
              </a:rPr>
              <a:t>cultural and social environment</a:t>
            </a:r>
            <a:r>
              <a:rPr lang="en-US" dirty="0">
                <a:solidFill>
                  <a:srgbClr val="000000"/>
                </a:solidFill>
                <a:latin typeface="Arial" pitchFamily="34" charset="0"/>
                <a:cs typeface="Times New Roman" pitchFamily="18" charset="0"/>
              </a:rPr>
              <a:t>.</a:t>
            </a:r>
          </a:p>
          <a:p>
            <a:pPr>
              <a:buFontTx/>
              <a:buChar char="•"/>
            </a:pPr>
            <a:r>
              <a:rPr lang="en-US" dirty="0">
                <a:solidFill>
                  <a:srgbClr val="000000"/>
                </a:solidFill>
                <a:latin typeface="Arial" pitchFamily="34" charset="0"/>
                <a:cs typeface="Times New Roman" pitchFamily="18" charset="0"/>
              </a:rPr>
              <a:t>Marketers make decisions about the 4 Ps in the context of the environment.</a:t>
            </a:r>
          </a:p>
          <a:p>
            <a:endParaRPr lang="en-US" dirty="0">
              <a:solidFill>
                <a:srgbClr val="000000"/>
              </a:solidFill>
              <a:latin typeface="Arial" pitchFamily="34" charset="0"/>
              <a:cs typeface="Times New Roman" pitchFamily="18" charset="0"/>
            </a:endParaRPr>
          </a:p>
          <a:p>
            <a:r>
              <a:rPr lang="en-US" b="1" i="1" dirty="0">
                <a:solidFill>
                  <a:srgbClr val="000000"/>
                </a:solidFill>
                <a:latin typeface="Arial" pitchFamily="34" charset="0"/>
                <a:cs typeface="Times New Roman" pitchFamily="18" charset="0"/>
              </a:rPr>
              <a:t>Discussion Question: How is it that a marketer can influence, but not directly control, the environment? Give an example.</a:t>
            </a:r>
          </a:p>
          <a:p>
            <a:endParaRPr lang="en-US" b="1" i="1" dirty="0">
              <a:solidFill>
                <a:srgbClr val="000000"/>
              </a:solidFill>
              <a:latin typeface="Arial" pitchFamily="34" charset="0"/>
              <a:cs typeface="Times New Roman" pitchFamily="18" charset="0"/>
            </a:endParaRPr>
          </a:p>
          <a:p>
            <a:pPr>
              <a:buFontTx/>
              <a:buChar char="•"/>
            </a:pPr>
            <a:r>
              <a:rPr lang="en-US" dirty="0">
                <a:solidFill>
                  <a:srgbClr val="000000"/>
                </a:solidFill>
                <a:latin typeface="Arial" pitchFamily="34" charset="0"/>
                <a:cs typeface="Times New Roman" pitchFamily="18" charset="0"/>
              </a:rPr>
              <a:t> Marketers must continually scan the environment and search for potential opportunities and threats.</a:t>
            </a:r>
            <a:endParaRPr lang="en-US" dirty="0">
              <a:solidFill>
                <a:srgbClr val="000000"/>
              </a:solidFill>
              <a:latin typeface="Arial" pitchFamily="34" charset="0"/>
              <a:cs typeface="Arial" pitchFamily="34" charset="0"/>
            </a:endParaRPr>
          </a:p>
        </p:txBody>
      </p:sp>
      <p:sp>
        <p:nvSpPr>
          <p:cNvPr id="72709"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913770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522288" y="549275"/>
            <a:ext cx="3216275" cy="2413000"/>
          </a:xfrm>
          <a:ln/>
        </p:spPr>
      </p:sp>
      <p:sp>
        <p:nvSpPr>
          <p:cNvPr id="84995" name="Notes Placeholder 2"/>
          <p:cNvSpPr>
            <a:spLocks noGrp="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endParaRPr lang="en-US" b="1" dirty="0">
              <a:solidFill>
                <a:srgbClr val="000000"/>
              </a:solidFill>
              <a:latin typeface="Arial" pitchFamily="34" charset="0"/>
              <a:cs typeface="Arial" pitchFamily="34" charset="0"/>
            </a:endParaRPr>
          </a:p>
          <a:p>
            <a:r>
              <a:rPr lang="en-US" dirty="0">
                <a:solidFill>
                  <a:srgbClr val="000000"/>
                </a:solidFill>
                <a:latin typeface="Arial" pitchFamily="34" charset="0"/>
                <a:cs typeface="Arial" pitchFamily="34" charset="0"/>
              </a:rPr>
              <a:t>The </a:t>
            </a:r>
            <a:r>
              <a:rPr lang="en-US" u="sng" dirty="0">
                <a:solidFill>
                  <a:srgbClr val="000000"/>
                </a:solidFill>
                <a:latin typeface="Arial" pitchFamily="34" charset="0"/>
                <a:cs typeface="Arial" pitchFamily="34" charset="0"/>
              </a:rPr>
              <a:t>economic environment</a:t>
            </a:r>
            <a:r>
              <a:rPr lang="en-US" dirty="0">
                <a:solidFill>
                  <a:srgbClr val="000000"/>
                </a:solidFill>
                <a:latin typeface="Arial" pitchFamily="34" charset="0"/>
                <a:cs typeface="Arial" pitchFamily="34" charset="0"/>
              </a:rPr>
              <a:t> affects the way firms and the whole economy use resources. The economic environment is affected by the interactions of all the elements of the macro-economic system. </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r>
              <a:rPr lang="en-US" u="sng" dirty="0">
                <a:solidFill>
                  <a:srgbClr val="000000"/>
                </a:solidFill>
                <a:latin typeface="Arial" pitchFamily="34" charset="0"/>
                <a:cs typeface="Arial" pitchFamily="34" charset="0"/>
              </a:rPr>
              <a:t>The economic environment can change very rapidly</a:t>
            </a:r>
            <a:r>
              <a:rPr lang="en-US" dirty="0">
                <a:solidFill>
                  <a:srgbClr val="000000"/>
                </a:solidFill>
                <a:latin typeface="Arial" pitchFamily="34" charset="0"/>
                <a:cs typeface="Arial" pitchFamily="34" charset="0"/>
              </a:rPr>
              <a:t>. In periods of rapid business decline, even a well-planned marketing strategy may fail. </a:t>
            </a:r>
          </a:p>
          <a:p>
            <a:endParaRPr lang="en-US"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Can you name a major world event that changed the economic environment and drastically altered the business practices of a major industry? </a:t>
            </a:r>
          </a:p>
          <a:p>
            <a:endParaRPr lang="en-US" b="1" i="1" dirty="0">
              <a:solidFill>
                <a:srgbClr val="000000"/>
              </a:solidFill>
              <a:latin typeface="Arial" pitchFamily="34" charset="0"/>
              <a:cs typeface="Arial" pitchFamily="34" charset="0"/>
            </a:endParaRPr>
          </a:p>
          <a:p>
            <a:r>
              <a:rPr lang="en-US" u="sng" dirty="0">
                <a:latin typeface="Arial" pitchFamily="34" charset="0"/>
                <a:cs typeface="Arial" pitchFamily="34" charset="0"/>
                <a:sym typeface="Wingdings"/>
              </a:rPr>
              <a:t> </a:t>
            </a:r>
            <a:r>
              <a:rPr lang="en-US" u="sng" dirty="0">
                <a:latin typeface="Arial" pitchFamily="34" charset="0"/>
                <a:cs typeface="Arial" pitchFamily="34" charset="0"/>
                <a:sym typeface="Wingdings" pitchFamily="2" charset="2"/>
              </a:rPr>
              <a:t>Marketing strategies change in a recession.</a:t>
            </a:r>
          </a:p>
          <a:p>
            <a:pPr lvl="1">
              <a:buFontTx/>
              <a:buChar char="•"/>
            </a:pPr>
            <a:r>
              <a:rPr lang="en-US" dirty="0">
                <a:latin typeface="Arial" pitchFamily="34" charset="0"/>
                <a:cs typeface="Arial" pitchFamily="34" charset="0"/>
                <a:sym typeface="Wingdings" pitchFamily="2" charset="2"/>
              </a:rPr>
              <a:t> During a recession, consumers spend less on products that are not necessities.</a:t>
            </a:r>
          </a:p>
          <a:p>
            <a:pPr lvl="1">
              <a:buFontTx/>
              <a:buChar char="•"/>
            </a:pPr>
            <a:r>
              <a:rPr lang="en-US" dirty="0">
                <a:latin typeface="Arial" pitchFamily="34" charset="0"/>
                <a:cs typeface="Arial" pitchFamily="34" charset="0"/>
                <a:sym typeface="Wingdings" pitchFamily="2" charset="2"/>
              </a:rPr>
              <a:t> Therefore, marketing managers find ways to adapt their marketing strategies and lessen the impact of the recession.</a:t>
            </a:r>
            <a:endParaRPr lang="en-US" dirty="0">
              <a:latin typeface="Arial" pitchFamily="34" charset="0"/>
              <a:cs typeface="Arial" pitchFamily="34" charset="0"/>
            </a:endParaRPr>
          </a:p>
          <a:p>
            <a:r>
              <a:rPr lang="en-US" u="sng" dirty="0">
                <a:solidFill>
                  <a:srgbClr val="000000"/>
                </a:solidFill>
                <a:latin typeface="Arial" pitchFamily="34" charset="0"/>
                <a:cs typeface="Arial" pitchFamily="34" charset="0"/>
                <a:sym typeface="Wingdings"/>
              </a:rPr>
              <a:t> </a:t>
            </a:r>
            <a:r>
              <a:rPr lang="en-US" u="sng" dirty="0">
                <a:solidFill>
                  <a:srgbClr val="000000"/>
                </a:solidFill>
                <a:latin typeface="Arial" pitchFamily="34" charset="0"/>
                <a:cs typeface="Arial" pitchFamily="34" charset="0"/>
              </a:rPr>
              <a:t>Interest rates and inflation affect consumer buying processes</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Interest rates can go up sharply in times of high inflation. </a:t>
            </a:r>
          </a:p>
          <a:p>
            <a:pPr lvl="1">
              <a:buFontTx/>
              <a:buChar char="•"/>
            </a:pPr>
            <a:r>
              <a:rPr lang="en-US" dirty="0">
                <a:solidFill>
                  <a:srgbClr val="000000"/>
                </a:solidFill>
                <a:latin typeface="Arial" pitchFamily="34" charset="0"/>
                <a:cs typeface="Arial" pitchFamily="34" charset="0"/>
              </a:rPr>
              <a:t> Buying power declines during high inflation.</a:t>
            </a:r>
          </a:p>
          <a:p>
            <a:r>
              <a:rPr lang="en-US" u="sng" dirty="0">
                <a:solidFill>
                  <a:srgbClr val="000000"/>
                </a:solidFill>
                <a:latin typeface="Arial" pitchFamily="34" charset="0"/>
                <a:cs typeface="Arial" pitchFamily="34" charset="0"/>
                <a:sym typeface="Wingdings"/>
              </a:rPr>
              <a:t> </a:t>
            </a:r>
            <a:r>
              <a:rPr lang="en-US" u="sng" dirty="0">
                <a:solidFill>
                  <a:srgbClr val="000000"/>
                </a:solidFill>
                <a:latin typeface="Arial" pitchFamily="34" charset="0"/>
                <a:cs typeface="Arial" pitchFamily="34" charset="0"/>
              </a:rPr>
              <a:t>The global economy is increasingly connected</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Competition can come from almost anywhere.   </a:t>
            </a:r>
          </a:p>
          <a:p>
            <a:pPr lvl="1">
              <a:buFontTx/>
              <a:buChar char="•"/>
            </a:pPr>
            <a:r>
              <a:rPr lang="en-US" dirty="0">
                <a:solidFill>
                  <a:srgbClr val="000000"/>
                </a:solidFill>
                <a:latin typeface="Arial" pitchFamily="34" charset="0"/>
                <a:cs typeface="Arial" pitchFamily="34" charset="0"/>
              </a:rPr>
              <a:t> Global trade is affected by exchange rates.</a:t>
            </a:r>
            <a:endParaRPr lang="en-US" dirty="0">
              <a:latin typeface="Arial" pitchFamily="34" charset="0"/>
              <a:cs typeface="Arial" pitchFamily="34" charset="0"/>
            </a:endParaRPr>
          </a:p>
        </p:txBody>
      </p:sp>
      <p:sp>
        <p:nvSpPr>
          <p:cNvPr id="84997" name="Text Box 4"/>
          <p:cNvSpPr txBox="1">
            <a:spLocks noChangeArrowheads="1"/>
          </p:cNvSpPr>
          <p:nvPr/>
        </p:nvSpPr>
        <p:spPr bwMode="auto">
          <a:xfrm>
            <a:off x="4389438" y="401638"/>
            <a:ext cx="2441575" cy="10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208907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825500" y="685800"/>
            <a:ext cx="3136900" cy="2352675"/>
          </a:xfrm>
          <a:ln/>
        </p:spPr>
      </p:sp>
      <p:sp>
        <p:nvSpPr>
          <p:cNvPr id="901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 </a:t>
            </a:r>
          </a:p>
          <a:p>
            <a:r>
              <a:rPr lang="en-US" b="1" dirty="0">
                <a:latin typeface="Arial" pitchFamily="34" charset="0"/>
                <a:cs typeface="Arial" pitchFamily="34" charset="0"/>
              </a:rPr>
              <a:t>Answer: D</a:t>
            </a:r>
          </a:p>
          <a:p>
            <a:r>
              <a:rPr lang="en-US" b="1" dirty="0">
                <a:latin typeface="Arial" pitchFamily="34" charset="0"/>
                <a:cs typeface="Arial" pitchFamily="34" charset="0"/>
              </a:rPr>
              <a:t>Feedback: </a:t>
            </a:r>
            <a:r>
              <a:rPr lang="en-US" dirty="0">
                <a:latin typeface="Arial" pitchFamily="34" charset="0"/>
                <a:cs typeface="Arial" pitchFamily="34" charset="0"/>
              </a:rPr>
              <a:t>Changes in the economy are often accompanied by changes in the interest rate. In the above question, the changes in the housing market (because of changing interest rates) are trends within the economic environment. The best answer selection is D.</a:t>
            </a:r>
          </a:p>
        </p:txBody>
      </p:sp>
    </p:spTree>
    <p:extLst>
      <p:ext uri="{BB962C8B-B14F-4D97-AF65-F5344CB8AC3E}">
        <p14:creationId xmlns:p14="http://schemas.microsoft.com/office/powerpoint/2010/main" val="1203548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Text Caption:</a:t>
            </a:r>
            <a:r>
              <a:rPr lang="en-US" b="1" baseline="0" dirty="0">
                <a:latin typeface="Arial" pitchFamily="34" charset="0"/>
                <a:cs typeface="Arial" pitchFamily="34" charset="0"/>
              </a:rPr>
              <a:t> </a:t>
            </a:r>
            <a:r>
              <a:rPr lang="en-US" b="0" baseline="0" dirty="0">
                <a:latin typeface="Arial" pitchFamily="34" charset="0"/>
                <a:cs typeface="Arial" pitchFamily="34" charset="0"/>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baseline="0" dirty="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Summary Overview</a:t>
            </a:r>
            <a:endParaRPr lang="en-US" b="1" dirty="0">
              <a:solidFill>
                <a:srgbClr val="000000"/>
              </a:solidFill>
              <a:latin typeface="Arial" pitchFamily="34" charset="0"/>
              <a:cs typeface="Arial" pitchFamily="34" charset="0"/>
            </a:endParaRPr>
          </a:p>
          <a:p>
            <a:r>
              <a:rPr lang="en-US" dirty="0"/>
              <a:t>Researchers at Coca-Cola developed a new technology for the plastic bottles used for many of its products. </a:t>
            </a:r>
            <a:r>
              <a:rPr lang="en-US" dirty="0" err="1"/>
              <a:t>PlantBottle</a:t>
            </a:r>
            <a:r>
              <a:rPr lang="en-US" dirty="0"/>
              <a:t> packaging looks and functions just like traditional PET plastic bottles—and it is recyclable. But because these bottles are partially made from plant material, they have a much smaller carbon footprint, making them better for the environment. Coke works with Ford, Heinz, Nike, and Procter &amp; Gamble (not Pepsi) to accelerate future development of plant-based plastics.</a:t>
            </a:r>
          </a:p>
        </p:txBody>
      </p:sp>
    </p:spTree>
    <p:extLst>
      <p:ext uri="{BB962C8B-B14F-4D97-AF65-F5344CB8AC3E}">
        <p14:creationId xmlns:p14="http://schemas.microsoft.com/office/powerpoint/2010/main" val="2014623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22288" y="549275"/>
            <a:ext cx="3216275" cy="2413000"/>
          </a:xfrm>
          <a:ln/>
        </p:spPr>
      </p:sp>
      <p:sp>
        <p:nvSpPr>
          <p:cNvPr id="86020" name="Rectangle 3"/>
          <p:cNvSpPr>
            <a:spLocks noGrp="1" noChangeArrowheads="1"/>
          </p:cNvSpPr>
          <p:nvPr>
            <p:ph type="body" idx="1"/>
          </p:nvPr>
        </p:nvSpPr>
        <p:spPr>
          <a:xfrm>
            <a:off x="192088" y="3127374"/>
            <a:ext cx="6510337"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90000"/>
              </a:lnSpc>
            </a:pPr>
            <a:r>
              <a:rPr lang="en-US" sz="1100" b="1" dirty="0">
                <a:latin typeface="Arial" pitchFamily="34" charset="0"/>
                <a:cs typeface="Arial" pitchFamily="34" charset="0"/>
              </a:rPr>
              <a:t>Summary Overview</a:t>
            </a:r>
          </a:p>
          <a:p>
            <a:pPr>
              <a:lnSpc>
                <a:spcPct val="90000"/>
              </a:lnSpc>
            </a:pPr>
            <a:r>
              <a:rPr lang="en-US" sz="1100" u="sng" dirty="0">
                <a:latin typeface="Arial" pitchFamily="34" charset="0"/>
                <a:cs typeface="Arial" pitchFamily="34" charset="0"/>
              </a:rPr>
              <a:t>Technology</a:t>
            </a:r>
            <a:r>
              <a:rPr lang="en-US" sz="1100" dirty="0">
                <a:latin typeface="Arial" pitchFamily="34" charset="0"/>
                <a:cs typeface="Arial" pitchFamily="34" charset="0"/>
              </a:rPr>
              <a:t> is the application of science to convert an economy’s resources to output. Technology affects marketing in two basic ways: opportunities for new products and opportunities for new processes. In modern economies, the rate of technological change is very rapid.</a:t>
            </a:r>
          </a:p>
          <a:p>
            <a:pPr>
              <a:lnSpc>
                <a:spcPct val="90000"/>
              </a:lnSpc>
            </a:pPr>
            <a:r>
              <a:rPr lang="en-US" sz="1100" dirty="0">
                <a:latin typeface="Arial" pitchFamily="34" charset="0"/>
                <a:cs typeface="Arial" pitchFamily="34" charset="0"/>
              </a:rPr>
              <a:t>The video clip highlights the extensive use of bar code technology in manufacturing, retailing, wholesaling, transportation, and medical industries.  </a:t>
            </a:r>
          </a:p>
          <a:p>
            <a:pPr>
              <a:lnSpc>
                <a:spcPct val="90000"/>
              </a:lnSpc>
            </a:pPr>
            <a:endParaRPr lang="en-US" sz="1100" dirty="0">
              <a:latin typeface="Arial" pitchFamily="34" charset="0"/>
              <a:cs typeface="Arial" pitchFamily="34" charset="0"/>
            </a:endParaRPr>
          </a:p>
          <a:p>
            <a:pPr>
              <a:lnSpc>
                <a:spcPct val="90000"/>
              </a:lnSpc>
            </a:pPr>
            <a:r>
              <a:rPr lang="en-US" sz="1100" b="1" dirty="0">
                <a:latin typeface="Arial" pitchFamily="34" charset="0"/>
                <a:cs typeface="Arial" pitchFamily="34" charset="0"/>
              </a:rPr>
              <a:t>Key Issues</a:t>
            </a:r>
          </a:p>
          <a:p>
            <a:pPr>
              <a:lnSpc>
                <a:spcPct val="90000"/>
              </a:lnSpc>
              <a:buFontTx/>
              <a:buChar char="•"/>
            </a:pPr>
            <a:r>
              <a:rPr lang="en-US" sz="1100" dirty="0">
                <a:latin typeface="Arial" pitchFamily="34" charset="0"/>
                <a:cs typeface="Arial" pitchFamily="34" charset="0"/>
              </a:rPr>
              <a:t> </a:t>
            </a:r>
            <a:r>
              <a:rPr lang="en-US" sz="1100" u="sng" dirty="0">
                <a:latin typeface="Arial" pitchFamily="34" charset="0"/>
                <a:cs typeface="Arial" pitchFamily="34" charset="0"/>
              </a:rPr>
              <a:t>Technology leads to breakthrough</a:t>
            </a:r>
            <a:r>
              <a:rPr lang="en-US" sz="1100" u="sng" baseline="0" dirty="0">
                <a:latin typeface="Arial" pitchFamily="34" charset="0"/>
                <a:cs typeface="Arial" pitchFamily="34" charset="0"/>
              </a:rPr>
              <a:t> opportunities</a:t>
            </a:r>
            <a:r>
              <a:rPr lang="en-US" sz="1100" dirty="0">
                <a:latin typeface="Arial" pitchFamily="34" charset="0"/>
                <a:cs typeface="Arial" pitchFamily="34" charset="0"/>
              </a:rPr>
              <a:t>. </a:t>
            </a:r>
          </a:p>
          <a:p>
            <a:pPr>
              <a:lnSpc>
                <a:spcPct val="90000"/>
              </a:lnSpc>
              <a:buFontTx/>
              <a:buChar char="•"/>
            </a:pPr>
            <a:r>
              <a:rPr lang="en-US" sz="1100" dirty="0">
                <a:latin typeface="Arial" pitchFamily="34" charset="0"/>
                <a:cs typeface="Arial" pitchFamily="34" charset="0"/>
              </a:rPr>
              <a:t> </a:t>
            </a:r>
            <a:r>
              <a:rPr lang="en-US" sz="1100" u="sng" dirty="0">
                <a:latin typeface="Arial" pitchFamily="34" charset="0"/>
                <a:cs typeface="Arial" pitchFamily="34" charset="0"/>
              </a:rPr>
              <a:t>Internet technologies are reshaping marketing</a:t>
            </a:r>
            <a:r>
              <a:rPr lang="en-US" sz="1100" dirty="0">
                <a:latin typeface="Arial" pitchFamily="34" charset="0"/>
                <a:cs typeface="Arial" pitchFamily="34" charset="0"/>
              </a:rPr>
              <a:t>.</a:t>
            </a:r>
          </a:p>
          <a:p>
            <a:pPr>
              <a:lnSpc>
                <a:spcPct val="90000"/>
              </a:lnSpc>
              <a:buFontTx/>
              <a:buChar char="•"/>
            </a:pPr>
            <a:r>
              <a:rPr lang="en-US" dirty="0">
                <a:latin typeface="Arial" pitchFamily="34" charset="0"/>
                <a:cs typeface="Arial" pitchFamily="34" charset="0"/>
                <a:sym typeface="Wingdings" pitchFamily="2" charset="2"/>
              </a:rPr>
              <a:t> </a:t>
            </a:r>
            <a:r>
              <a:rPr lang="en-US" sz="1100" u="sng" dirty="0">
                <a:latin typeface="Arial" pitchFamily="34" charset="0"/>
                <a:cs typeface="Arial" pitchFamily="34" charset="0"/>
                <a:sym typeface="Wingdings" pitchFamily="2" charset="2"/>
              </a:rPr>
              <a:t>The Internet changes based on the way consumers shop and marketers market.</a:t>
            </a:r>
          </a:p>
          <a:p>
            <a:pPr>
              <a:lnSpc>
                <a:spcPct val="90000"/>
              </a:lnSpc>
            </a:pPr>
            <a:endParaRPr lang="en-US" sz="1100" dirty="0">
              <a:latin typeface="Arial" pitchFamily="34" charset="0"/>
              <a:cs typeface="Arial" pitchFamily="34" charset="0"/>
            </a:endParaRPr>
          </a:p>
          <a:p>
            <a:pPr>
              <a:lnSpc>
                <a:spcPct val="90000"/>
              </a:lnSpc>
            </a:pPr>
            <a:r>
              <a:rPr lang="en-US" sz="1100" b="1" i="1" dirty="0">
                <a:latin typeface="Arial" pitchFamily="34" charset="0"/>
                <a:cs typeface="Arial" pitchFamily="34" charset="0"/>
              </a:rPr>
              <a:t>Discussion Question: In what other ways has the Internet affected marketing? Hint—think about each of the 4 Ps. </a:t>
            </a:r>
          </a:p>
          <a:p>
            <a:pPr>
              <a:lnSpc>
                <a:spcPct val="90000"/>
              </a:lnSpc>
            </a:pPr>
            <a:endParaRPr lang="en-US" sz="1100" b="1" i="1" dirty="0">
              <a:latin typeface="Arial" pitchFamily="34" charset="0"/>
              <a:cs typeface="Arial" pitchFamily="34" charset="0"/>
            </a:endParaRPr>
          </a:p>
          <a:p>
            <a:pPr>
              <a:lnSpc>
                <a:spcPct val="90000"/>
              </a:lnSpc>
              <a:buFontTx/>
              <a:buChar char="•"/>
            </a:pPr>
            <a:r>
              <a:rPr lang="en-US" sz="1100" dirty="0">
                <a:latin typeface="Arial" pitchFamily="34" charset="0"/>
                <a:cs typeface="Arial" pitchFamily="34" charset="0"/>
              </a:rPr>
              <a:t> </a:t>
            </a:r>
            <a:r>
              <a:rPr lang="en-US" sz="1100" u="sng" dirty="0">
                <a:latin typeface="Arial" pitchFamily="34" charset="0"/>
                <a:cs typeface="Arial" pitchFamily="34" charset="0"/>
              </a:rPr>
              <a:t>Technology poses challenges</a:t>
            </a:r>
            <a:r>
              <a:rPr lang="en-US" sz="1100" dirty="0">
                <a:latin typeface="Arial" pitchFamily="34" charset="0"/>
                <a:cs typeface="Arial" pitchFamily="34" charset="0"/>
              </a:rPr>
              <a:t>. </a:t>
            </a:r>
          </a:p>
          <a:p>
            <a:pPr lvl="1">
              <a:lnSpc>
                <a:spcPct val="90000"/>
              </a:lnSpc>
              <a:buFontTx/>
              <a:buChar char="•"/>
            </a:pPr>
            <a:r>
              <a:rPr lang="en-US" sz="1100" dirty="0">
                <a:latin typeface="Arial" pitchFamily="34" charset="0"/>
                <a:cs typeface="Arial" pitchFamily="34" charset="0"/>
              </a:rPr>
              <a:t> Sometimes, new technological breakthroughs are rushed to market. Technology also speeds up obsolescence. </a:t>
            </a:r>
          </a:p>
          <a:p>
            <a:pPr>
              <a:lnSpc>
                <a:spcPct val="90000"/>
              </a:lnSpc>
              <a:buFontTx/>
              <a:buChar char="•"/>
            </a:pPr>
            <a:r>
              <a:rPr lang="en-US" sz="1100" dirty="0">
                <a:latin typeface="Arial" pitchFamily="34" charset="0"/>
                <a:cs typeface="Arial" pitchFamily="34" charset="0"/>
              </a:rPr>
              <a:t> </a:t>
            </a:r>
            <a:r>
              <a:rPr lang="en-US" sz="1100" u="sng" dirty="0">
                <a:latin typeface="Arial" pitchFamily="34" charset="0"/>
                <a:cs typeface="Arial" pitchFamily="34" charset="0"/>
              </a:rPr>
              <a:t>Technology has raised ethical issues</a:t>
            </a:r>
            <a:r>
              <a:rPr lang="en-US" sz="1100" dirty="0">
                <a:latin typeface="Arial" pitchFamily="34" charset="0"/>
                <a:cs typeface="Arial" pitchFamily="34" charset="0"/>
              </a:rPr>
              <a:t> about the privacy of personal information, ecological concerns, and the intrusiveness of telemarketing and Internet advertising.</a:t>
            </a:r>
          </a:p>
          <a:p>
            <a:pPr>
              <a:lnSpc>
                <a:spcPct val="90000"/>
              </a:lnSpc>
            </a:pPr>
            <a:endParaRPr lang="en-US" sz="1100" dirty="0">
              <a:latin typeface="Arial" pitchFamily="34" charset="0"/>
              <a:cs typeface="Arial" pitchFamily="34" charset="0"/>
            </a:endParaRPr>
          </a:p>
          <a:p>
            <a:pPr>
              <a:lnSpc>
                <a:spcPct val="90000"/>
              </a:lnSpc>
            </a:pPr>
            <a:r>
              <a:rPr lang="en-US" sz="1100" dirty="0">
                <a:latin typeface="Arial" pitchFamily="34" charset="0"/>
                <a:cs typeface="Arial" pitchFamily="34" charset="0"/>
              </a:rPr>
              <a:t>(Video clip length: 1:54)</a:t>
            </a:r>
          </a:p>
          <a:p>
            <a:pPr>
              <a:lnSpc>
                <a:spcPct val="90000"/>
              </a:lnSpc>
            </a:pPr>
            <a:endParaRPr lang="en-US" sz="1100" dirty="0">
              <a:latin typeface="Arial" pitchFamily="34" charset="0"/>
              <a:cs typeface="Arial" pitchFamily="34" charset="0"/>
            </a:endParaRPr>
          </a:p>
          <a:p>
            <a:r>
              <a:rPr lang="en-US" sz="1100" b="1" dirty="0">
                <a:latin typeface="Arial" pitchFamily="34" charset="0"/>
                <a:cs typeface="Arial" pitchFamily="34" charset="0"/>
              </a:rPr>
              <a:t>Video Operation:</a:t>
            </a:r>
          </a:p>
          <a:p>
            <a:r>
              <a:rPr lang="en-US" sz="1100" b="0" i="0" kern="1200" dirty="0">
                <a:solidFill>
                  <a:schemeClr val="tx1"/>
                </a:solidFill>
                <a:effectLst/>
                <a:latin typeface="Arial" charset="0"/>
                <a:ea typeface="+mn-ea"/>
                <a:cs typeface="Arial" charset="0"/>
              </a:rPr>
              <a:t>INTERNET CONNECTION REQUIRED</a:t>
            </a:r>
          </a:p>
          <a:p>
            <a:r>
              <a:rPr lang="en-US" sz="11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554292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xfrm>
            <a:off x="825500" y="685800"/>
            <a:ext cx="3136900" cy="2352675"/>
          </a:xfrm>
          <a:ln/>
        </p:spPr>
      </p:sp>
      <p:sp>
        <p:nvSpPr>
          <p:cNvPr id="911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A</a:t>
            </a:r>
          </a:p>
          <a:p>
            <a:r>
              <a:rPr lang="en-US" b="1" dirty="0">
                <a:latin typeface="Arial" pitchFamily="34" charset="0"/>
                <a:cs typeface="Arial" pitchFamily="34" charset="0"/>
              </a:rPr>
              <a:t>Feedback: </a:t>
            </a:r>
            <a:r>
              <a:rPr lang="en-US" dirty="0">
                <a:latin typeface="Arial" pitchFamily="34" charset="0"/>
                <a:cs typeface="Arial" pitchFamily="34" charset="0"/>
              </a:rPr>
              <a:t>Advances in the technological environment have resulted in an explosion of high-tech products. The development of Bluetooth technology in vehicles is clearly an example of this. The best answer selection is A.</a:t>
            </a:r>
          </a:p>
        </p:txBody>
      </p:sp>
    </p:spTree>
    <p:extLst>
      <p:ext uri="{BB962C8B-B14F-4D97-AF65-F5344CB8AC3E}">
        <p14:creationId xmlns:p14="http://schemas.microsoft.com/office/powerpoint/2010/main" val="1495803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522288" y="549275"/>
            <a:ext cx="3216275" cy="2413000"/>
          </a:xfrm>
          <a:ln/>
        </p:spPr>
      </p:sp>
      <p:sp>
        <p:nvSpPr>
          <p:cNvPr id="87043" name="Notes Placeholder 2"/>
          <p:cNvSpPr>
            <a:spLocks noGrp="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endParaRPr lang="en-US" b="1" dirty="0">
              <a:solidFill>
                <a:srgbClr val="000000"/>
              </a:solidFill>
              <a:latin typeface="Arial" pitchFamily="34" charset="0"/>
              <a:cs typeface="Arial" pitchFamily="34" charset="0"/>
            </a:endParaRPr>
          </a:p>
          <a:p>
            <a:r>
              <a:rPr lang="en-US" dirty="0">
                <a:solidFill>
                  <a:srgbClr val="000000"/>
                </a:solidFill>
                <a:latin typeface="Arial" pitchFamily="34" charset="0"/>
                <a:cs typeface="Arial" pitchFamily="34" charset="0"/>
              </a:rPr>
              <a:t>The political environment refers to the way societies order their governments and to the attitudes of the government and people toward business. </a:t>
            </a:r>
          </a:p>
          <a:p>
            <a:r>
              <a:rPr lang="en-US" dirty="0">
                <a:solidFill>
                  <a:srgbClr val="000000"/>
                </a:solidFill>
                <a:latin typeface="Arial" pitchFamily="34" charset="0"/>
                <a:cs typeface="Arial" pitchFamily="34" charset="0"/>
              </a:rPr>
              <a:t>Let’s talk about two examples of different characteristics of the political environment.  </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Nationalism</a:t>
            </a:r>
            <a:r>
              <a:rPr lang="en-US" dirty="0">
                <a:solidFill>
                  <a:srgbClr val="000000"/>
                </a:solidFill>
                <a:latin typeface="Arial" pitchFamily="34" charset="0"/>
                <a:cs typeface="Arial" pitchFamily="34" charset="0"/>
              </a:rPr>
              <a:t> is an emphasis on a country’s interests before anything else.  </a:t>
            </a:r>
          </a:p>
          <a:p>
            <a:pPr lvl="1">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Nationalism can be limiting in international markets</a:t>
            </a:r>
            <a:r>
              <a:rPr lang="en-US" dirty="0">
                <a:solidFill>
                  <a:srgbClr val="000000"/>
                </a:solidFill>
                <a:latin typeface="Arial" pitchFamily="34" charset="0"/>
                <a:cs typeface="Arial" pitchFamily="34" charset="0"/>
              </a:rPr>
              <a:t>, by reducing sales and blocking marketing activity.  </a:t>
            </a: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Regional economic groupings are becoming more important</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The </a:t>
            </a:r>
            <a:r>
              <a:rPr lang="en-US" u="sng" dirty="0">
                <a:solidFill>
                  <a:srgbClr val="000000"/>
                </a:solidFill>
                <a:latin typeface="Arial" pitchFamily="34" charset="0"/>
                <a:cs typeface="Arial" pitchFamily="34" charset="0"/>
              </a:rPr>
              <a:t>European Union has unified European markets</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The </a:t>
            </a:r>
            <a:r>
              <a:rPr lang="en-US" u="sng" dirty="0">
                <a:solidFill>
                  <a:srgbClr val="000000"/>
                </a:solidFill>
                <a:latin typeface="Arial" pitchFamily="34" charset="0"/>
                <a:cs typeface="Arial" pitchFamily="34" charset="0"/>
              </a:rPr>
              <a:t>North American Free Trade Agreement (NAFTA)</a:t>
            </a:r>
            <a:r>
              <a:rPr lang="en-US" b="1" u="sng"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is building trade cooperation in North America</a:t>
            </a:r>
            <a:r>
              <a:rPr lang="en-US" dirty="0">
                <a:solidFill>
                  <a:srgbClr val="000000"/>
                </a:solidFill>
                <a:latin typeface="Arial" pitchFamily="34" charset="0"/>
                <a:cs typeface="Arial" pitchFamily="34" charset="0"/>
              </a:rPr>
              <a:t>.</a:t>
            </a:r>
          </a:p>
          <a:p>
            <a:pPr lvl="1"/>
            <a:endParaRPr lang="en-US"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Are regional groupings a form of nationalism? Explain.</a:t>
            </a:r>
            <a:endParaRPr lang="en-US" dirty="0">
              <a:latin typeface="Arial" pitchFamily="34" charset="0"/>
              <a:cs typeface="Arial" pitchFamily="34" charset="0"/>
            </a:endParaRPr>
          </a:p>
          <a:p>
            <a:endParaRPr lang="en-US" dirty="0">
              <a:latin typeface="Arial" pitchFamily="34" charset="0"/>
              <a:cs typeface="Arial" pitchFamily="34" charset="0"/>
            </a:endParaRPr>
          </a:p>
        </p:txBody>
      </p:sp>
      <p:sp>
        <p:nvSpPr>
          <p:cNvPr id="87045" name="Text Box 4"/>
          <p:cNvSpPr txBox="1">
            <a:spLocks noChangeArrowheads="1"/>
          </p:cNvSpPr>
          <p:nvPr/>
        </p:nvSpPr>
        <p:spPr bwMode="auto">
          <a:xfrm>
            <a:off x="4389438" y="401638"/>
            <a:ext cx="2441575" cy="10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30820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Text Caption: </a:t>
            </a:r>
            <a:r>
              <a:rPr lang="en-US" b="0" dirty="0">
                <a:latin typeface="Arial" pitchFamily="34" charset="0"/>
                <a:cs typeface="Arial" pitchFamily="34" charset="0"/>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Summary Overview</a:t>
            </a:r>
            <a:endParaRPr lang="en-US" b="1" dirty="0">
              <a:solidFill>
                <a:srgbClr val="000000"/>
              </a:solidFill>
              <a:latin typeface="Arial" pitchFamily="34" charset="0"/>
              <a:cs typeface="Arial" pitchFamily="34" charset="0"/>
            </a:endParaRPr>
          </a:p>
          <a:p>
            <a:r>
              <a:rPr lang="en-US" dirty="0"/>
              <a:t>Although Europe is becoming a</a:t>
            </a:r>
            <a:r>
              <a:rPr lang="en-US" baseline="0" dirty="0"/>
              <a:t> </a:t>
            </a:r>
            <a:r>
              <a:rPr lang="en-US" dirty="0"/>
              <a:t>large, unified market, marketers will</a:t>
            </a:r>
            <a:r>
              <a:rPr lang="en-US" baseline="0" dirty="0"/>
              <a:t> </a:t>
            </a:r>
            <a:r>
              <a:rPr lang="en-US" dirty="0"/>
              <a:t>still encounter differences among European countries. </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latin typeface="Arial" pitchFamily="34" charset="0"/>
                <a:cs typeface="Arial" pitchFamily="34" charset="0"/>
              </a:rPr>
              <a:t>Key Issues</a:t>
            </a:r>
          </a:p>
          <a:p>
            <a:pPr marL="0" indent="0">
              <a:buFont typeface="Arial" panose="020B0604020202020204" pitchFamily="34" charset="0"/>
              <a:buNone/>
            </a:pPr>
            <a:r>
              <a:rPr lang="en-US" b="1" dirty="0">
                <a:latin typeface="Arial" pitchFamily="34" charset="0"/>
                <a:cs typeface="Arial" pitchFamily="34" charset="0"/>
                <a:sym typeface="Wingdings" pitchFamily="2" charset="2"/>
              </a:rPr>
              <a:t></a:t>
            </a:r>
            <a:r>
              <a:rPr lang="en-US" dirty="0"/>
              <a:t>Adero wants marketers to keep in mind that a website targets</a:t>
            </a:r>
            <a:r>
              <a:rPr lang="en-US" baseline="0" dirty="0"/>
              <a:t> </a:t>
            </a:r>
            <a:r>
              <a:rPr lang="en-US" dirty="0"/>
              <a:t>prospects</a:t>
            </a:r>
            <a:r>
              <a:rPr lang="en-US" baseline="0" dirty="0"/>
              <a:t> </a:t>
            </a:r>
            <a:r>
              <a:rPr lang="en-US" dirty="0"/>
              <a:t>from all over the world.</a:t>
            </a:r>
          </a:p>
          <a:p>
            <a:pPr marL="0" indent="0">
              <a:buFont typeface="Arial" panose="020B0604020202020204" pitchFamily="34" charset="0"/>
              <a:buNone/>
            </a:pPr>
            <a:r>
              <a:rPr lang="en-US" b="1" dirty="0">
                <a:latin typeface="Arial" pitchFamily="34" charset="0"/>
                <a:cs typeface="Arial" pitchFamily="34" charset="0"/>
                <a:sym typeface="Wingdings" pitchFamily="2" charset="2"/>
              </a:rPr>
              <a:t></a:t>
            </a:r>
            <a:r>
              <a:rPr lang="en-US" b="0" dirty="0">
                <a:latin typeface="Arial" pitchFamily="34" charset="0"/>
                <a:cs typeface="Arial" pitchFamily="34" charset="0"/>
                <a:sym typeface="Wingdings" pitchFamily="2" charset="2"/>
              </a:rPr>
              <a:t>It also wants marketers to note that a website won’t be</a:t>
            </a:r>
            <a:r>
              <a:rPr lang="en-US" b="0" baseline="0" dirty="0">
                <a:latin typeface="Arial" pitchFamily="34" charset="0"/>
                <a:cs typeface="Arial" pitchFamily="34" charset="0"/>
                <a:sym typeface="Wingdings" pitchFamily="2" charset="2"/>
              </a:rPr>
              <a:t> successful in turning them into customers if it ignores nationalism and cultural differences.</a:t>
            </a:r>
          </a:p>
        </p:txBody>
      </p:sp>
      <p:sp>
        <p:nvSpPr>
          <p:cNvPr id="5" name="Text Box 4"/>
          <p:cNvSpPr txBox="1">
            <a:spLocks noChangeArrowheads="1"/>
          </p:cNvSpPr>
          <p:nvPr/>
        </p:nvSpPr>
        <p:spPr bwMode="auto">
          <a:xfrm>
            <a:off x="4389438" y="401638"/>
            <a:ext cx="2441575" cy="10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929310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522288" y="549275"/>
            <a:ext cx="3216275" cy="2413000"/>
          </a:xfrm>
          <a:ln/>
        </p:spPr>
      </p:sp>
      <p:sp>
        <p:nvSpPr>
          <p:cNvPr id="88067" name="Notes Placeholder 2"/>
          <p:cNvSpPr>
            <a:spLocks noGrp="1"/>
          </p:cNvSpPr>
          <p:nvPr>
            <p:ph type="body" idx="1"/>
          </p:nvPr>
        </p:nvSpPr>
        <p:spPr>
          <a:xfrm>
            <a:off x="192088" y="3127375"/>
            <a:ext cx="6510337" cy="548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solidFill>
                  <a:srgbClr val="000000"/>
                </a:solidFill>
                <a:latin typeface="Arial" pitchFamily="34" charset="0"/>
                <a:cs typeface="Arial" pitchFamily="34" charset="0"/>
              </a:rPr>
              <a:t>The legal environment refers to the rules and laws that set standards for conduct; further, these rules and laws are enforced by legal power. Starting in 1890, the United States Congress passed a series of laws designed to encourage competition. Each of these laws regulates different aspects of the marketing mix.  </a:t>
            </a:r>
          </a:p>
          <a:p>
            <a:endParaRPr lang="en-US" dirty="0">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dirty="0">
                <a:solidFill>
                  <a:srgbClr val="000000"/>
                </a:solidFill>
                <a:latin typeface="Arial" pitchFamily="34" charset="0"/>
                <a:cs typeface="Arial" pitchFamily="34" charset="0"/>
              </a:rPr>
              <a:t> There is a relationship between </a:t>
            </a:r>
            <a:r>
              <a:rPr lang="en-US" u="sng" dirty="0">
                <a:solidFill>
                  <a:srgbClr val="000000"/>
                </a:solidFill>
                <a:latin typeface="Arial" pitchFamily="34" charset="0"/>
                <a:cs typeface="Arial" pitchFamily="34" charset="0"/>
              </a:rPr>
              <a:t>antimonopoly laws and marketing mix planning</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For example, the Sherman Act prohibits monopoly or conspiracy to control a product, distribution channels, or prices. </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Prosecution is serious</a:t>
            </a:r>
            <a:r>
              <a:rPr lang="en-US" dirty="0">
                <a:solidFill>
                  <a:srgbClr val="000000"/>
                </a:solidFill>
                <a:latin typeface="Arial" pitchFamily="34" charset="0"/>
                <a:cs typeface="Arial" pitchFamily="34" charset="0"/>
              </a:rPr>
              <a:t> and can lead to a variety of penalties, including heavy fines and jail terms.</a:t>
            </a:r>
          </a:p>
          <a:p>
            <a:pPr marL="171450" indent="-171450">
              <a:buFont typeface="Wingdings" charset="0"/>
              <a:buChar char="à"/>
            </a:pPr>
            <a:r>
              <a:rPr lang="en-US" sz="1100" dirty="0">
                <a:solidFill>
                  <a:srgbClr val="000000"/>
                </a:solidFill>
                <a:latin typeface="Arial" pitchFamily="34" charset="0"/>
                <a:cs typeface="Arial" pitchFamily="34" charset="0"/>
                <a:sym typeface="Wingdings"/>
              </a:rPr>
              <a:t>The Sherman</a:t>
            </a:r>
            <a:r>
              <a:rPr lang="en-US" sz="1100" baseline="0" dirty="0">
                <a:solidFill>
                  <a:srgbClr val="000000"/>
                </a:solidFill>
                <a:latin typeface="Arial" pitchFamily="34" charset="0"/>
                <a:cs typeface="Arial" pitchFamily="34" charset="0"/>
                <a:sym typeface="Wingdings"/>
              </a:rPr>
              <a:t> Act deals with conspiracy or restraint of trade.</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Clayton Act substantially lessens competition by controlling how firms sell some products.</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Federal Trade Commission Act focuses on unfair methods of competition like deceptive selling practices.</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Robinson </a:t>
            </a:r>
            <a:r>
              <a:rPr lang="en-US" sz="1100" baseline="0" dirty="0" err="1">
                <a:solidFill>
                  <a:srgbClr val="000000"/>
                </a:solidFill>
                <a:latin typeface="Arial" pitchFamily="34" charset="0"/>
                <a:cs typeface="Arial" pitchFamily="34" charset="0"/>
                <a:sym typeface="Wingdings"/>
              </a:rPr>
              <a:t>Patman</a:t>
            </a:r>
            <a:r>
              <a:rPr lang="en-US" sz="1100" baseline="0" dirty="0">
                <a:solidFill>
                  <a:srgbClr val="000000"/>
                </a:solidFill>
                <a:latin typeface="Arial" pitchFamily="34" charset="0"/>
                <a:cs typeface="Arial" pitchFamily="34" charset="0"/>
                <a:sym typeface="Wingdings"/>
              </a:rPr>
              <a:t> Act controls practices that might injure competition—like when a buyer uses power to get particularly low prices.</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Wheeler Lea Amendment governs unfair or deceptive practices—like deceptive packaging or advertising.</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a:t>
            </a:r>
            <a:r>
              <a:rPr lang="en-US" sz="1100" baseline="0" dirty="0" err="1">
                <a:solidFill>
                  <a:srgbClr val="000000"/>
                </a:solidFill>
                <a:latin typeface="Arial" pitchFamily="34" charset="0"/>
                <a:cs typeface="Arial" pitchFamily="34" charset="0"/>
                <a:sym typeface="Wingdings"/>
              </a:rPr>
              <a:t>Antimerger</a:t>
            </a:r>
            <a:r>
              <a:rPr lang="en-US" sz="1100" baseline="0" dirty="0">
                <a:solidFill>
                  <a:srgbClr val="000000"/>
                </a:solidFill>
                <a:latin typeface="Arial" pitchFamily="34" charset="0"/>
                <a:cs typeface="Arial" pitchFamily="34" charset="0"/>
                <a:sym typeface="Wingdings"/>
              </a:rPr>
              <a:t> Act tries to maintain competition by limiting a firm’s ability to buy competitors, producers, or distributors.</a:t>
            </a:r>
          </a:p>
          <a:p>
            <a:pPr marL="171450" indent="-171450">
              <a:buFont typeface="Wingdings" charset="0"/>
              <a:buChar char="à"/>
            </a:pPr>
            <a:r>
              <a:rPr lang="en-US" sz="1100" baseline="0" dirty="0">
                <a:solidFill>
                  <a:srgbClr val="000000"/>
                </a:solidFill>
                <a:latin typeface="Arial" pitchFamily="34" charset="0"/>
                <a:cs typeface="Arial" pitchFamily="34" charset="0"/>
                <a:sym typeface="Wingdings"/>
              </a:rPr>
              <a:t>The Magnuson Moss Act focuses on unreasonable practices around product warranties.</a:t>
            </a:r>
          </a:p>
          <a:p>
            <a:pPr marL="171450" indent="-171450">
              <a:buFont typeface="Wingdings" charset="0"/>
              <a:buChar char="à"/>
            </a:pPr>
            <a:endParaRPr lang="en-US" sz="1100"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In light of all of the legislation prohibiting anticompetitive behavior and deceptive practices, why do you think we still see false advertising claims or deceptive prices?</a:t>
            </a:r>
          </a:p>
        </p:txBody>
      </p:sp>
    </p:spTree>
    <p:extLst>
      <p:ext uri="{BB962C8B-B14F-4D97-AF65-F5344CB8AC3E}">
        <p14:creationId xmlns:p14="http://schemas.microsoft.com/office/powerpoint/2010/main" val="2140590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522288" y="549275"/>
            <a:ext cx="3216275" cy="2413000"/>
          </a:xfrm>
          <a:ln/>
        </p:spPr>
      </p:sp>
      <p:sp>
        <p:nvSpPr>
          <p:cNvPr id="89091" name="Notes Placeholder 2"/>
          <p:cNvSpPr>
            <a:spLocks noGrp="1"/>
          </p:cNvSpPr>
          <p:nvPr>
            <p:ph type="body" idx="1"/>
          </p:nvPr>
        </p:nvSpPr>
        <p:spPr>
          <a:xfrm>
            <a:off x="192088" y="3127375"/>
            <a:ext cx="6510337" cy="5407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dirty="0">
                <a:latin typeface="Arial" pitchFamily="34" charset="0"/>
                <a:cs typeface="Arial" pitchFamily="34" charset="0"/>
              </a:rPr>
              <a:t>Summary Overview</a:t>
            </a:r>
          </a:p>
          <a:p>
            <a:pPr>
              <a:spcBef>
                <a:spcPct val="0"/>
              </a:spcBef>
            </a:pPr>
            <a:r>
              <a:rPr lang="en-US" dirty="0">
                <a:solidFill>
                  <a:srgbClr val="000000"/>
                </a:solidFill>
                <a:latin typeface="Arial" pitchFamily="34" charset="0"/>
                <a:cs typeface="Arial" pitchFamily="34" charset="0"/>
              </a:rPr>
              <a:t>This slide provides a description of some important Federal regulatory agencies, many of which deal with consumer protection.  </a:t>
            </a:r>
            <a:endParaRPr lang="en-US" b="1" dirty="0">
              <a:solidFill>
                <a:srgbClr val="000000"/>
              </a:solidFill>
              <a:latin typeface="Arial" pitchFamily="34" charset="0"/>
              <a:cs typeface="Arial" pitchFamily="34" charset="0"/>
            </a:endParaRPr>
          </a:p>
          <a:p>
            <a:pPr>
              <a:spcBef>
                <a:spcPct val="0"/>
              </a:spcBef>
            </a:pPr>
            <a:endParaRPr lang="en-US" b="1" dirty="0">
              <a:solidFill>
                <a:srgbClr val="000000"/>
              </a:solidFill>
              <a:latin typeface="Arial" pitchFamily="34" charset="0"/>
              <a:cs typeface="Arial" pitchFamily="34" charset="0"/>
            </a:endParaRPr>
          </a:p>
          <a:p>
            <a:pPr>
              <a:spcBef>
                <a:spcPct val="0"/>
              </a:spcBef>
            </a:pPr>
            <a:r>
              <a:rPr lang="en-US" b="1" dirty="0">
                <a:solidFill>
                  <a:srgbClr val="000000"/>
                </a:solidFill>
                <a:latin typeface="Arial" pitchFamily="34" charset="0"/>
                <a:cs typeface="Arial" pitchFamily="34" charset="0"/>
              </a:rPr>
              <a:t>Key Issues</a:t>
            </a:r>
          </a:p>
          <a:p>
            <a:pPr>
              <a:spcBef>
                <a:spcPct val="0"/>
              </a:spcBef>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Consumer protection laws are not new</a:t>
            </a:r>
            <a:r>
              <a:rPr lang="en-US" dirty="0">
                <a:solidFill>
                  <a:srgbClr val="000000"/>
                </a:solidFill>
                <a:latin typeface="Arial" pitchFamily="34" charset="0"/>
                <a:cs typeface="Arial" pitchFamily="34" charset="0"/>
              </a:rPr>
              <a:t>.</a:t>
            </a:r>
          </a:p>
          <a:p>
            <a:pPr lvl="2">
              <a:spcBef>
                <a:spcPct val="0"/>
              </a:spcBef>
              <a:buFontTx/>
              <a:buChar char="•"/>
            </a:pPr>
            <a:r>
              <a:rPr lang="en-US" dirty="0">
                <a:solidFill>
                  <a:srgbClr val="000000"/>
                </a:solidFill>
                <a:latin typeface="Arial" pitchFamily="34" charset="0"/>
                <a:cs typeface="Arial" pitchFamily="34" charset="0"/>
              </a:rPr>
              <a:t> Sellers are required to be truthful, meet contracts, and stand behind their products.</a:t>
            </a:r>
          </a:p>
          <a:p>
            <a:pPr>
              <a:spcBef>
                <a:spcPct val="0"/>
              </a:spcBef>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Food and drugs are controlled</a:t>
            </a:r>
            <a:r>
              <a:rPr lang="en-US" dirty="0">
                <a:solidFill>
                  <a:srgbClr val="000000"/>
                </a:solidFill>
                <a:latin typeface="Arial" pitchFamily="34" charset="0"/>
                <a:cs typeface="Arial" pitchFamily="34" charset="0"/>
              </a:rPr>
              <a:t> by the Food and Drug Administration (FDA). </a:t>
            </a:r>
          </a:p>
          <a:p>
            <a:pPr lvl="2">
              <a:spcBef>
                <a:spcPct val="0"/>
              </a:spcBef>
              <a:buFontTx/>
              <a:buChar char="•"/>
            </a:pPr>
            <a:r>
              <a:rPr lang="en-US" dirty="0">
                <a:solidFill>
                  <a:srgbClr val="000000"/>
                </a:solidFill>
                <a:latin typeface="Arial" pitchFamily="34" charset="0"/>
                <a:cs typeface="Arial" pitchFamily="34" charset="0"/>
              </a:rPr>
              <a:t> One major initiative of the FDA is the development of standards for nutritional labeling. </a:t>
            </a:r>
          </a:p>
          <a:p>
            <a:pPr>
              <a:spcBef>
                <a:spcPct val="0"/>
              </a:spcBef>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Product safety is controlled</a:t>
            </a:r>
            <a:r>
              <a:rPr lang="en-US" dirty="0">
                <a:solidFill>
                  <a:srgbClr val="000000"/>
                </a:solidFill>
                <a:latin typeface="Arial" pitchFamily="34" charset="0"/>
                <a:cs typeface="Arial" pitchFamily="34" charset="0"/>
              </a:rPr>
              <a:t>. </a:t>
            </a:r>
          </a:p>
          <a:p>
            <a:pPr lvl="2">
              <a:spcBef>
                <a:spcPct val="0"/>
              </a:spcBef>
              <a:buFontTx/>
              <a:buChar char="•"/>
            </a:pPr>
            <a:r>
              <a:rPr lang="en-US" dirty="0">
                <a:solidFill>
                  <a:srgbClr val="000000"/>
                </a:solidFill>
                <a:latin typeface="Arial" pitchFamily="34" charset="0"/>
                <a:cs typeface="Arial" pitchFamily="34" charset="0"/>
              </a:rPr>
              <a:t> The Consumer Product Safety Act of 1972 empowers its commission to remove unsafe products from the market.</a:t>
            </a:r>
          </a:p>
          <a:p>
            <a:pPr>
              <a:spcBef>
                <a:spcPct val="0"/>
              </a:spcBef>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State and local laws vary</a:t>
            </a:r>
            <a:r>
              <a:rPr lang="en-US" dirty="0">
                <a:solidFill>
                  <a:srgbClr val="000000"/>
                </a:solidFill>
                <a:latin typeface="Arial" pitchFamily="34" charset="0"/>
                <a:cs typeface="Arial" pitchFamily="34" charset="0"/>
              </a:rPr>
              <a:t>. </a:t>
            </a:r>
          </a:p>
          <a:p>
            <a:pPr lvl="2">
              <a:spcBef>
                <a:spcPct val="0"/>
              </a:spcBef>
              <a:buFontTx/>
              <a:buChar char="•"/>
            </a:pPr>
            <a:r>
              <a:rPr lang="en-US" dirty="0">
                <a:solidFill>
                  <a:srgbClr val="000000"/>
                </a:solidFill>
                <a:latin typeface="Arial" pitchFamily="34" charset="0"/>
                <a:cs typeface="Arial" pitchFamily="34" charset="0"/>
              </a:rPr>
              <a:t> For example, every state has different automotive franchise legislation governing the retailing of new vehicles. </a:t>
            </a:r>
          </a:p>
          <a:p>
            <a:pPr>
              <a:spcBef>
                <a:spcPct val="0"/>
              </a:spcBef>
              <a:buFontTx/>
              <a:buChar char="•"/>
            </a:pPr>
            <a:r>
              <a:rPr lang="en-US" u="sng" dirty="0">
                <a:latin typeface="Arial" pitchFamily="34" charset="0"/>
                <a:cs typeface="Arial" pitchFamily="34" charset="0"/>
              </a:rPr>
              <a:t>Laws and enforcement differ across countries:</a:t>
            </a:r>
          </a:p>
          <a:p>
            <a:pPr lvl="2">
              <a:spcBef>
                <a:spcPct val="0"/>
              </a:spcBef>
              <a:buFontTx/>
              <a:buChar char="•"/>
            </a:pPr>
            <a:r>
              <a:rPr lang="en-US" dirty="0">
                <a:latin typeface="Arial" pitchFamily="34" charset="0"/>
                <a:cs typeface="Arial" pitchFamily="34" charset="0"/>
              </a:rPr>
              <a:t> Because legal environments are closely tied to national governments, laws and enforcement vary significantly around the world.</a:t>
            </a:r>
          </a:p>
          <a:p>
            <a:pPr lvl="2">
              <a:spcBef>
                <a:spcPct val="0"/>
              </a:spcBef>
              <a:buFontTx/>
              <a:buChar char="•"/>
            </a:pPr>
            <a:endParaRPr lang="en-US" b="1" i="1" dirty="0">
              <a:solidFill>
                <a:srgbClr val="000000"/>
              </a:solidFill>
              <a:latin typeface="Arial" pitchFamily="34" charset="0"/>
              <a:cs typeface="Arial" pitchFamily="34" charset="0"/>
            </a:endParaRPr>
          </a:p>
          <a:p>
            <a:pPr>
              <a:spcBef>
                <a:spcPct val="0"/>
              </a:spcBef>
            </a:pPr>
            <a:r>
              <a:rPr lang="en-US" b="1" i="1" dirty="0">
                <a:solidFill>
                  <a:srgbClr val="000000"/>
                </a:solidFill>
                <a:latin typeface="Arial" pitchFamily="34" charset="0"/>
                <a:cs typeface="Arial" pitchFamily="34" charset="0"/>
              </a:rPr>
              <a:t>Discussion Question: What are some areas of consumer protection that are of current interest to the courts and to political leaders</a:t>
            </a:r>
            <a:r>
              <a:rPr lang="en-US" b="1" dirty="0">
                <a:solidFill>
                  <a:srgbClr val="000000"/>
                </a:solidFill>
                <a:latin typeface="Arial" pitchFamily="34" charset="0"/>
                <a:cs typeface="Arial" pitchFamily="34" charset="0"/>
              </a:rPr>
              <a:t>?</a:t>
            </a:r>
          </a:p>
        </p:txBody>
      </p:sp>
      <p:sp>
        <p:nvSpPr>
          <p:cNvPr id="89093" name="Text Box 4"/>
          <p:cNvSpPr txBox="1">
            <a:spLocks noChangeArrowheads="1"/>
          </p:cNvSpPr>
          <p:nvPr/>
        </p:nvSpPr>
        <p:spPr bwMode="auto">
          <a:xfrm>
            <a:off x="4389438" y="401638"/>
            <a:ext cx="2441575" cy="205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a:p>
            <a:pPr algn="l" eaLnBrk="1" hangingPunct="1">
              <a:spcBef>
                <a:spcPct val="50000"/>
              </a:spcBef>
            </a:pPr>
            <a:endParaRPr lang="en-US" sz="1500" b="1" dirty="0">
              <a:solidFill>
                <a:srgbClr val="000000"/>
              </a:solidFill>
            </a:endParaRP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97586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825500" y="685800"/>
            <a:ext cx="3136900" cy="2352675"/>
          </a:xfrm>
          <a:ln/>
        </p:spPr>
      </p:sp>
      <p:sp>
        <p:nvSpPr>
          <p:cNvPr id="921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A</a:t>
            </a:r>
          </a:p>
          <a:p>
            <a:r>
              <a:rPr lang="en-US" b="1" dirty="0">
                <a:latin typeface="Arial" pitchFamily="34" charset="0"/>
                <a:cs typeface="Arial" pitchFamily="34" charset="0"/>
              </a:rPr>
              <a:t>Feedback: </a:t>
            </a:r>
            <a:r>
              <a:rPr lang="en-US" dirty="0">
                <a:latin typeface="Arial" pitchFamily="34" charset="0"/>
                <a:cs typeface="Arial" pitchFamily="34" charset="0"/>
              </a:rPr>
              <a:t>State-appointed commissions that oversee the business practices of utilities and other public service industries are part of the legal environment. The best answer selection is A.</a:t>
            </a: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942237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825500" y="685800"/>
            <a:ext cx="3136900" cy="2352675"/>
          </a:xfrm>
          <a:ln/>
        </p:spPr>
      </p:sp>
      <p:sp>
        <p:nvSpPr>
          <p:cNvPr id="100355" name="Notes Placeholder 2"/>
          <p:cNvSpPr>
            <a:spLocks noGrp="1"/>
          </p:cNvSpPr>
          <p:nvPr>
            <p:ph type="body" idx="1"/>
          </p:nvPr>
        </p:nvSpPr>
        <p:spPr>
          <a:xfrm>
            <a:off x="192088" y="3127375"/>
            <a:ext cx="6513512" cy="5407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 </a:t>
            </a:r>
          </a:p>
          <a:p>
            <a:r>
              <a:rPr lang="en-US" b="1" dirty="0">
                <a:latin typeface="Arial" pitchFamily="34" charset="0"/>
                <a:cs typeface="Arial" pitchFamily="34" charset="0"/>
              </a:rPr>
              <a:t>Answer: E</a:t>
            </a:r>
          </a:p>
          <a:p>
            <a:r>
              <a:rPr lang="en-US" b="1" dirty="0">
                <a:latin typeface="Arial" pitchFamily="34" charset="0"/>
                <a:cs typeface="Arial" pitchFamily="34" charset="0"/>
              </a:rPr>
              <a:t>Feedback: </a:t>
            </a:r>
            <a:r>
              <a:rPr lang="en-US" dirty="0">
                <a:latin typeface="Arial" pitchFamily="34" charset="0"/>
                <a:cs typeface="Arial" pitchFamily="34" charset="0"/>
              </a:rPr>
              <a:t>The Federal Trade Commission investigates unfair methods of competition. This governmental body operates in the legal environment. E is the best answer selection.</a:t>
            </a:r>
          </a:p>
          <a:p>
            <a:endParaRPr lang="en-US" sz="1100" dirty="0">
              <a:latin typeface="Arial" pitchFamily="34" charset="0"/>
              <a:cs typeface="Arial" pitchFamily="34" charset="0"/>
            </a:endParaRPr>
          </a:p>
        </p:txBody>
      </p:sp>
    </p:spTree>
    <p:extLst>
      <p:ext uri="{BB962C8B-B14F-4D97-AF65-F5344CB8AC3E}">
        <p14:creationId xmlns:p14="http://schemas.microsoft.com/office/powerpoint/2010/main" val="1388344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522288" y="549275"/>
            <a:ext cx="3216275" cy="2413000"/>
          </a:xfrm>
          <a:ln/>
        </p:spPr>
      </p:sp>
      <p:sp>
        <p:nvSpPr>
          <p:cNvPr id="93187" name="Notes Placeholder 2"/>
          <p:cNvSpPr>
            <a:spLocks noGrp="1"/>
          </p:cNvSpPr>
          <p:nvPr>
            <p:ph type="body" idx="1"/>
          </p:nvPr>
        </p:nvSpPr>
        <p:spPr>
          <a:xfrm>
            <a:off x="192088" y="3127375"/>
            <a:ext cx="6510337" cy="5407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latin typeface="Arial" pitchFamily="34" charset="0"/>
                <a:cs typeface="Arial" pitchFamily="34" charset="0"/>
              </a:rPr>
              <a:t>The cultural and social environment affects how and why people live and behave as they do.</a:t>
            </a:r>
          </a:p>
          <a:p>
            <a:endParaRPr lang="en-US" dirty="0">
              <a:latin typeface="Arial" pitchFamily="34" charset="0"/>
              <a:cs typeface="Arial" pitchFamily="34" charset="0"/>
            </a:endParaRPr>
          </a:p>
          <a:p>
            <a:r>
              <a:rPr lang="en-US" b="1" dirty="0">
                <a:latin typeface="Arial" pitchFamily="34" charset="0"/>
                <a:cs typeface="Arial" pitchFamily="34" charset="0"/>
              </a:rPr>
              <a:t>Key Issues</a:t>
            </a:r>
          </a:p>
          <a:p>
            <a:pPr>
              <a:buFontTx/>
              <a:buChar char="•"/>
            </a:pPr>
            <a:r>
              <a:rPr lang="en-US" dirty="0">
                <a:latin typeface="Arial" pitchFamily="34" charset="0"/>
                <a:cs typeface="Arial" pitchFamily="34" charset="0"/>
              </a:rPr>
              <a:t> The </a:t>
            </a:r>
            <a:r>
              <a:rPr lang="en-US" u="sng" dirty="0">
                <a:latin typeface="Arial" pitchFamily="34" charset="0"/>
                <a:cs typeface="Arial" pitchFamily="34" charset="0"/>
              </a:rPr>
              <a:t>cultural and social environment </a:t>
            </a:r>
            <a:r>
              <a:rPr lang="en-US" dirty="0">
                <a:latin typeface="Arial" pitchFamily="34" charset="0"/>
                <a:cs typeface="Arial" pitchFamily="34" charset="0"/>
              </a:rPr>
              <a:t>affects</a:t>
            </a:r>
            <a:r>
              <a:rPr lang="en-US" b="1" dirty="0">
                <a:latin typeface="Arial" pitchFamily="34" charset="0"/>
                <a:cs typeface="Arial" pitchFamily="34" charset="0"/>
              </a:rPr>
              <a:t> </a:t>
            </a:r>
            <a:r>
              <a:rPr lang="en-US" dirty="0">
                <a:latin typeface="Arial" pitchFamily="34" charset="0"/>
                <a:cs typeface="Arial" pitchFamily="34" charset="0"/>
              </a:rPr>
              <a:t>how and why people live and behave as they do.  </a:t>
            </a:r>
          </a:p>
          <a:p>
            <a:pPr>
              <a:buFontTx/>
              <a:buChar char="•"/>
            </a:pPr>
            <a:r>
              <a:rPr lang="en-US" dirty="0">
                <a:latin typeface="Arial" pitchFamily="34" charset="0"/>
                <a:cs typeface="Arial" pitchFamily="34" charset="0"/>
              </a:rPr>
              <a:t> This includes demographic trends in population and income.</a:t>
            </a:r>
          </a:p>
          <a:p>
            <a:endParaRPr lang="en-US" dirty="0">
              <a:latin typeface="Arial" pitchFamily="34" charset="0"/>
              <a:cs typeface="Arial" pitchFamily="34" charset="0"/>
            </a:endParaRPr>
          </a:p>
        </p:txBody>
      </p:sp>
      <p:sp>
        <p:nvSpPr>
          <p:cNvPr id="93189" name="Text Box 4"/>
          <p:cNvSpPr txBox="1">
            <a:spLocks noChangeArrowheads="1"/>
          </p:cNvSpPr>
          <p:nvPr/>
        </p:nvSpPr>
        <p:spPr bwMode="auto">
          <a:xfrm>
            <a:off x="4389438" y="401638"/>
            <a:ext cx="2441575" cy="10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661322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Rot="1" noChangeAspect="1" noChangeArrowheads="1" noTextEdit="1"/>
          </p:cNvSpPr>
          <p:nvPr>
            <p:ph type="sldImg"/>
          </p:nvPr>
        </p:nvSpPr>
        <p:spPr>
          <a:xfrm>
            <a:off x="522288" y="549275"/>
            <a:ext cx="3216275" cy="2413000"/>
          </a:xfrm>
          <a:ln/>
        </p:spPr>
      </p:sp>
      <p:sp>
        <p:nvSpPr>
          <p:cNvPr id="94212" name="Rectangle 3"/>
          <p:cNvSpPr>
            <a:spLocks noGrp="1" noChangeArrowheads="1"/>
          </p:cNvSpPr>
          <p:nvPr>
            <p:ph type="body" idx="1"/>
          </p:nvPr>
        </p:nvSpPr>
        <p:spPr>
          <a:xfrm>
            <a:off x="192088" y="3127374"/>
            <a:ext cx="6510337"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This ad shows how Farmland Dairies is attempting to provide products that will meet the needs of consumers who are concerned about fat and cholesterol in their diets. </a:t>
            </a:r>
          </a:p>
          <a:p>
            <a:endParaRPr lang="en-US"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943897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466725" y="523875"/>
            <a:ext cx="3060700" cy="22971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sz="1200" kern="1200" dirty="0">
                <a:solidFill>
                  <a:schemeClr val="tx1"/>
                </a:solidFill>
                <a:latin typeface="Arial" charset="0"/>
                <a:ea typeface="+mn-ea"/>
                <a:cs typeface="Arial" charset="0"/>
              </a:rPr>
              <a:t>Just 50 years ago, about two-thirds of the world’s population lived in rural areas. Today about half live in urban areas. The world’s population</a:t>
            </a:r>
            <a:r>
              <a:rPr lang="en-US" sz="1200" kern="1200" baseline="0" dirty="0">
                <a:solidFill>
                  <a:schemeClr val="tx1"/>
                </a:solidFill>
                <a:latin typeface="Arial" charset="0"/>
                <a:ea typeface="+mn-ea"/>
                <a:cs typeface="Arial" charset="0"/>
              </a:rPr>
              <a:t> is changing regionally as well, moving from</a:t>
            </a:r>
            <a:r>
              <a:rPr lang="en-US" sz="1200" kern="1200" dirty="0">
                <a:solidFill>
                  <a:schemeClr val="tx1"/>
                </a:solidFill>
                <a:latin typeface="Arial" charset="0"/>
                <a:ea typeface="+mn-ea"/>
                <a:cs typeface="Arial" charset="0"/>
              </a:rPr>
              <a:t> regions of fewer opportunities to regions of greater opportunities. </a:t>
            </a:r>
            <a:endParaRPr lang="en-US" dirty="0"/>
          </a:p>
          <a:p>
            <a:pPr>
              <a:defRPr/>
            </a:pPr>
            <a:endParaRPr lang="en-US" dirty="0"/>
          </a:p>
          <a:p>
            <a:pPr>
              <a:defRPr/>
            </a:pPr>
            <a:r>
              <a:rPr lang="en-US" b="1" dirty="0"/>
              <a:t>Key Issues</a:t>
            </a:r>
          </a:p>
          <a:p>
            <a:pPr>
              <a:buFont typeface="Arial" pitchFamily="34" charset="0"/>
              <a:buChar char="•"/>
              <a:defRPr/>
            </a:pPr>
            <a:r>
              <a:rPr lang="en-US" dirty="0"/>
              <a:t> There has been a </a:t>
            </a:r>
            <a:r>
              <a:rPr lang="en-US" u="sng" dirty="0"/>
              <a:t>movement of the population from rural areas to urban areas</a:t>
            </a:r>
            <a:r>
              <a:rPr lang="en-US" dirty="0"/>
              <a:t>.</a:t>
            </a:r>
          </a:p>
          <a:p>
            <a:pPr marL="171450" indent="-171450">
              <a:buFont typeface="Wingdings" charset="0"/>
              <a:buChar char="à"/>
              <a:defRPr/>
            </a:pPr>
            <a:r>
              <a:rPr lang="en-US" dirty="0"/>
              <a:t>There has and will be drastic</a:t>
            </a:r>
            <a:r>
              <a:rPr lang="en-US" baseline="0" dirty="0"/>
              <a:t> changes in population for different regions. The total world population continues to grow, but that growth differs by country and continent. Developing countries in Africa and Asia are growing quickly. In Japan, Russia, and many European countries the population in the next decade is projected to decline.</a:t>
            </a:r>
          </a:p>
          <a:p>
            <a:pPr marL="0" indent="0">
              <a:buFont typeface="Wingdings" charset="0"/>
              <a:buNone/>
              <a:defRPr/>
            </a:pPr>
            <a:endParaRPr lang="en-US" baseline="0" dirty="0"/>
          </a:p>
          <a:p>
            <a:pPr>
              <a:buFont typeface="Arial" pitchFamily="34" charset="0"/>
              <a:buChar char="•"/>
              <a:defRPr/>
            </a:pPr>
            <a:r>
              <a:rPr lang="en-US" baseline="0" dirty="0"/>
              <a:t> </a:t>
            </a:r>
            <a:r>
              <a:rPr lang="en-US" dirty="0"/>
              <a:t>All of these changes create different needs and purchase patterns. </a:t>
            </a:r>
          </a:p>
          <a:p>
            <a:pPr>
              <a:buFont typeface="Arial" pitchFamily="34" charset="0"/>
              <a:buChar char="•"/>
              <a:defRPr/>
            </a:pPr>
            <a:endParaRPr lang="en-US" dirty="0"/>
          </a:p>
          <a:p>
            <a:pPr>
              <a:buFont typeface="Arial" pitchFamily="34" charset="0"/>
              <a:buNone/>
              <a:defRPr/>
            </a:pPr>
            <a:r>
              <a:rPr lang="en-US" b="1" i="1" dirty="0"/>
              <a:t>In</a:t>
            </a:r>
            <a:r>
              <a:rPr lang="en-US" b="1" i="1" baseline="0" dirty="0"/>
              <a:t> many developing countries, Coca-Cola is the largest advertiser in the country. </a:t>
            </a:r>
            <a:r>
              <a:rPr lang="en-US" b="1" i="1" dirty="0"/>
              <a:t>Why does a brand like Coca-Cola focus</a:t>
            </a:r>
            <a:r>
              <a:rPr lang="en-US" b="1" i="1" baseline="0" dirty="0"/>
              <a:t> on these developing countries where the average person might earn less than $3 per day? </a:t>
            </a:r>
            <a:endParaRPr lang="en-US" b="1" i="1" dirty="0"/>
          </a:p>
        </p:txBody>
      </p:sp>
      <p:sp>
        <p:nvSpPr>
          <p:cNvPr id="95236" name="Text Box 4"/>
          <p:cNvSpPr txBox="1">
            <a:spLocks noChangeArrowheads="1"/>
          </p:cNvSpPr>
          <p:nvPr/>
        </p:nvSpPr>
        <p:spPr bwMode="auto">
          <a:xfrm>
            <a:off x="4114800" y="382588"/>
            <a:ext cx="2289175" cy="15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2" tIns="48390" rIns="96782" bIns="48390">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15054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466725" y="523875"/>
            <a:ext cx="3060700" cy="22971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In order to have a market, consumers must have money. Two popular </a:t>
            </a:r>
            <a:r>
              <a:rPr lang="en-US" u="sng" dirty="0"/>
              <a:t>measures of national income</a:t>
            </a:r>
            <a:r>
              <a:rPr lang="en-US" dirty="0"/>
              <a:t> are:</a:t>
            </a:r>
          </a:p>
          <a:p>
            <a:pPr>
              <a:defRPr/>
            </a:pPr>
            <a:endParaRPr lang="en-US" dirty="0"/>
          </a:p>
          <a:p>
            <a:pPr>
              <a:defRPr/>
            </a:pPr>
            <a:r>
              <a:rPr lang="en-US" b="1" dirty="0"/>
              <a:t>Key Issues</a:t>
            </a:r>
          </a:p>
          <a:p>
            <a:pPr>
              <a:buFont typeface="Arial" pitchFamily="34" charset="0"/>
              <a:buChar char="•"/>
              <a:defRPr/>
            </a:pPr>
            <a:r>
              <a:rPr lang="en-US" u="sng" dirty="0"/>
              <a:t> Gross domestic product (GDP): </a:t>
            </a:r>
            <a:r>
              <a:rPr lang="en-US" dirty="0"/>
              <a:t>The total market value of all goods and services provided in a country’s economy in a year by both residents and nonresidents of that country.</a:t>
            </a:r>
          </a:p>
          <a:p>
            <a:pPr lvl="1">
              <a:buFont typeface="Arial" pitchFamily="34" charset="0"/>
              <a:buChar char="•"/>
              <a:defRPr/>
            </a:pPr>
            <a:r>
              <a:rPr lang="en-US" dirty="0"/>
              <a:t> GDP includes foreign income.</a:t>
            </a:r>
          </a:p>
          <a:p>
            <a:pPr>
              <a:buFont typeface="Arial" pitchFamily="34" charset="0"/>
              <a:buChar char="•"/>
              <a:defRPr/>
            </a:pPr>
            <a:r>
              <a:rPr lang="en-US" dirty="0"/>
              <a:t> </a:t>
            </a:r>
            <a:r>
              <a:rPr lang="en-US" u="sng" dirty="0"/>
              <a:t>Gross national income (GNI) </a:t>
            </a:r>
            <a:r>
              <a:rPr lang="en-US" dirty="0"/>
              <a:t>is similar to GDP, but GNI does not include income earned by foreigners who own resources in that nation.</a:t>
            </a:r>
          </a:p>
          <a:p>
            <a:pPr lvl="1">
              <a:buFont typeface="Arial" pitchFamily="34" charset="0"/>
              <a:buChar char="•"/>
              <a:defRPr/>
            </a:pPr>
            <a:r>
              <a:rPr lang="en-US" dirty="0"/>
              <a:t> Marketers should examine GDP, GNI, and other measures in order to get a complete picture of income.</a:t>
            </a:r>
          </a:p>
          <a:p>
            <a:pPr lvl="1">
              <a:buFont typeface="Arial" pitchFamily="34" charset="0"/>
              <a:buChar char="•"/>
              <a:defRPr/>
            </a:pPr>
            <a:r>
              <a:rPr lang="en-US" dirty="0"/>
              <a:t> GNI and GDP do not indicate how much money is in the hands of individuals in a country. </a:t>
            </a:r>
          </a:p>
          <a:p>
            <a:pPr>
              <a:defRPr/>
            </a:pPr>
            <a:r>
              <a:rPr lang="en-US" b="1" dirty="0">
                <a:sym typeface="Wingdings" pitchFamily="2" charset="2"/>
              </a:rPr>
              <a:t> </a:t>
            </a:r>
            <a:r>
              <a:rPr lang="en-US" u="sng" dirty="0"/>
              <a:t>GNI per-capita</a:t>
            </a:r>
            <a:r>
              <a:rPr lang="en-US" dirty="0"/>
              <a:t>: dividing GNI by the nation’s population size is a measure of individual income.</a:t>
            </a:r>
          </a:p>
          <a:p>
            <a:pPr lvl="1">
              <a:buFont typeface="Arial" pitchFamily="34" charset="0"/>
              <a:buChar char="•"/>
              <a:defRPr/>
            </a:pPr>
            <a:r>
              <a:rPr lang="en-US" dirty="0"/>
              <a:t> It gives some idea of the income level of people in the country.</a:t>
            </a:r>
          </a:p>
          <a:p>
            <a:pPr lvl="1">
              <a:buFont typeface="Arial" pitchFamily="34" charset="0"/>
              <a:buChar char="•"/>
              <a:defRPr/>
            </a:pPr>
            <a:r>
              <a:rPr lang="en-US" dirty="0"/>
              <a:t> The large number of countries with low GNI per capita is a stark reminder that much of the world’s population lives in extreme poverty.</a:t>
            </a:r>
          </a:p>
          <a:p>
            <a:pPr lvl="1">
              <a:buFont typeface="Arial" pitchFamily="34" charset="0"/>
              <a:buChar char="•"/>
              <a:defRPr/>
            </a:pPr>
            <a:endParaRPr lang="en-US" dirty="0"/>
          </a:p>
          <a:p>
            <a:pPr>
              <a:defRPr/>
            </a:pPr>
            <a:r>
              <a:rPr lang="en-US" b="1" i="1" dirty="0"/>
              <a:t>Discussion Question: Can you think of any products or services that might be attractive to consumers in countries with low per capita income rates?</a:t>
            </a:r>
          </a:p>
          <a:p>
            <a:pPr lvl="1">
              <a:buFont typeface="Arial" pitchFamily="34" charset="0"/>
              <a:buChar char="•"/>
              <a:defRPr/>
            </a:pPr>
            <a:endParaRPr lang="en-US" dirty="0"/>
          </a:p>
          <a:p>
            <a:pPr lvl="1">
              <a:buFont typeface="Arial" pitchFamily="34" charset="0"/>
              <a:buChar char="•"/>
              <a:defRPr/>
            </a:pPr>
            <a:r>
              <a:rPr lang="en-US" dirty="0"/>
              <a:t> There might be considerable potential, and less competition, in areas where per capita income is low.</a:t>
            </a:r>
          </a:p>
        </p:txBody>
      </p:sp>
      <p:sp>
        <p:nvSpPr>
          <p:cNvPr id="96260" name="Text Box 4"/>
          <p:cNvSpPr txBox="1">
            <a:spLocks noChangeArrowheads="1"/>
          </p:cNvSpPr>
          <p:nvPr/>
        </p:nvSpPr>
        <p:spPr bwMode="auto">
          <a:xfrm>
            <a:off x="4114800" y="382588"/>
            <a:ext cx="2289175" cy="15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2" tIns="48390" rIns="96782" bIns="48390">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057106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466725" y="523875"/>
            <a:ext cx="3060700" cy="22971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Technology affects the world around us.</a:t>
            </a:r>
          </a:p>
          <a:p>
            <a:pPr>
              <a:defRPr/>
            </a:pPr>
            <a:endParaRPr lang="en-US" dirty="0"/>
          </a:p>
          <a:p>
            <a:pPr>
              <a:defRPr/>
            </a:pPr>
            <a:r>
              <a:rPr lang="en-US" b="1" dirty="0"/>
              <a:t>Key Issues</a:t>
            </a:r>
          </a:p>
          <a:p>
            <a:pPr>
              <a:buFont typeface="Arial" pitchFamily="34" charset="0"/>
              <a:buNone/>
              <a:defRPr/>
            </a:pPr>
            <a:r>
              <a:rPr lang="en-US" b="1" dirty="0">
                <a:sym typeface="Wingdings" pitchFamily="2" charset="2"/>
              </a:rPr>
              <a:t> </a:t>
            </a:r>
            <a:r>
              <a:rPr lang="en-US" dirty="0"/>
              <a:t>Two technology indicators that impact marketing strategy:</a:t>
            </a:r>
          </a:p>
          <a:p>
            <a:pPr lvl="1">
              <a:buFont typeface="Arial" pitchFamily="34" charset="0"/>
              <a:buChar char="•"/>
              <a:defRPr/>
            </a:pPr>
            <a:r>
              <a:rPr lang="en-US" dirty="0"/>
              <a:t>  Data on cell phone  </a:t>
            </a:r>
          </a:p>
          <a:p>
            <a:pPr lvl="1">
              <a:buFont typeface="Arial" pitchFamily="34" charset="0"/>
              <a:buChar char="•"/>
              <a:defRPr/>
            </a:pPr>
            <a:r>
              <a:rPr lang="en-US" dirty="0"/>
              <a:t>  Internet usage</a:t>
            </a:r>
          </a:p>
          <a:p>
            <a:pPr>
              <a:buFont typeface="Arial" pitchFamily="34" charset="0"/>
              <a:buChar char="•"/>
              <a:defRPr/>
            </a:pPr>
            <a:r>
              <a:rPr lang="en-US" dirty="0"/>
              <a:t> The adoption of these technologies may have their greatest impact in developing countries.</a:t>
            </a:r>
          </a:p>
          <a:p>
            <a:pPr>
              <a:buFont typeface="Arial" pitchFamily="34" charset="0"/>
              <a:buChar char="•"/>
              <a:defRPr/>
            </a:pPr>
            <a:r>
              <a:rPr lang="en-US" dirty="0"/>
              <a:t> As adoption of these technologies speeds ahead, marketing managers will need to adjust their marketing strategies accordingly.</a:t>
            </a:r>
          </a:p>
          <a:p>
            <a:pPr>
              <a:buFont typeface="Arial" pitchFamily="34" charset="0"/>
              <a:buChar char="•"/>
              <a:defRPr/>
            </a:pPr>
            <a:endParaRPr lang="en-US" dirty="0"/>
          </a:p>
          <a:p>
            <a:pPr>
              <a:buFont typeface="Arial" pitchFamily="34" charset="0"/>
              <a:buNone/>
              <a:defRPr/>
            </a:pPr>
            <a:endParaRPr lang="en-US" dirty="0"/>
          </a:p>
          <a:p>
            <a:pPr marL="266677" indent="-266677">
              <a:defRPr/>
            </a:pPr>
            <a:endParaRPr lang="en-US" dirty="0"/>
          </a:p>
        </p:txBody>
      </p:sp>
      <p:sp>
        <p:nvSpPr>
          <p:cNvPr id="97284" name="Text Box 4"/>
          <p:cNvSpPr txBox="1">
            <a:spLocks noChangeArrowheads="1"/>
          </p:cNvSpPr>
          <p:nvPr/>
        </p:nvSpPr>
        <p:spPr bwMode="auto">
          <a:xfrm>
            <a:off x="4114800" y="382588"/>
            <a:ext cx="2289175" cy="15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2" tIns="48390" rIns="96782" bIns="48390">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5688137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466725" y="523875"/>
            <a:ext cx="3060700" cy="2297113"/>
          </a:xfrm>
          <a:ln/>
        </p:spPr>
      </p:sp>
      <p:sp>
        <p:nvSpPr>
          <p:cNvPr id="58372" name="Rectangle 3"/>
          <p:cNvSpPr>
            <a:spLocks noGrp="1" noChangeArrowheads="1"/>
          </p:cNvSpPr>
          <p:nvPr>
            <p:ph type="body" idx="1"/>
          </p:nvPr>
        </p:nvSpPr>
        <p:spPr>
          <a:xfrm>
            <a:off x="192024" y="3127248"/>
            <a:ext cx="6513576" cy="5483352"/>
          </a:xfrm>
          <a:ln/>
        </p:spPr>
        <p:txBody>
          <a:bodyPr/>
          <a:lstStyle/>
          <a:p>
            <a:pPr>
              <a:defRPr/>
            </a:pPr>
            <a:r>
              <a:rPr lang="en-US" sz="1300" b="1" dirty="0"/>
              <a:t>Summary Overview</a:t>
            </a:r>
          </a:p>
          <a:p>
            <a:pPr>
              <a:defRPr/>
            </a:pPr>
            <a:r>
              <a:rPr lang="en-US" sz="1300" dirty="0"/>
              <a:t>The overall distribution of population is critical to the analysis of a market. Using the United States as an example, Exhibit 3-5 shows that current population and population growth can vary greatly in different regions of a country.</a:t>
            </a:r>
          </a:p>
          <a:p>
            <a:pPr>
              <a:defRPr/>
            </a:pPr>
            <a:endParaRPr lang="en-US" sz="1300" dirty="0"/>
          </a:p>
          <a:p>
            <a:pPr>
              <a:defRPr/>
            </a:pPr>
            <a:r>
              <a:rPr lang="en-US" sz="1300" b="1" dirty="0"/>
              <a:t>Key Issue</a:t>
            </a:r>
          </a:p>
          <a:p>
            <a:pPr>
              <a:buFont typeface="Arial" pitchFamily="34" charset="0"/>
              <a:buChar char="•"/>
              <a:defRPr/>
            </a:pPr>
            <a:r>
              <a:rPr lang="en-US" sz="1300" dirty="0"/>
              <a:t> Marketing managers will find growth opportunities in states and regions of the country that are growing.</a:t>
            </a:r>
          </a:p>
        </p:txBody>
      </p:sp>
    </p:spTree>
    <p:extLst>
      <p:ext uri="{BB962C8B-B14F-4D97-AF65-F5344CB8AC3E}">
        <p14:creationId xmlns:p14="http://schemas.microsoft.com/office/powerpoint/2010/main" val="1609816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466725" y="523875"/>
            <a:ext cx="3060700" cy="2297113"/>
          </a:xfrm>
          <a:ln/>
        </p:spPr>
      </p:sp>
      <p:sp>
        <p:nvSpPr>
          <p:cNvPr id="9933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latin typeface="Arial" pitchFamily="34" charset="0"/>
                <a:cs typeface="Arial" pitchFamily="34" charset="0"/>
              </a:rPr>
              <a:t>Summary Overview</a:t>
            </a:r>
          </a:p>
          <a:p>
            <a:pPr>
              <a:defRPr/>
            </a:pPr>
            <a:r>
              <a:rPr lang="en-US" dirty="0">
                <a:latin typeface="Arial" pitchFamily="34" charset="0"/>
                <a:cs typeface="Arial" pitchFamily="34" charset="0"/>
              </a:rPr>
              <a:t>Age distribution in the U.S. has a big impact on marketing decisions. Here we highlight a few of the major trends across different age cohorts.</a:t>
            </a:r>
          </a:p>
          <a:p>
            <a:pPr>
              <a:defRPr/>
            </a:pPr>
            <a:endParaRPr lang="en-US" dirty="0">
              <a:latin typeface="Arial" pitchFamily="34" charset="0"/>
              <a:cs typeface="Arial" pitchFamily="34" charset="0"/>
            </a:endParaRPr>
          </a:p>
          <a:p>
            <a:pPr>
              <a:defRPr/>
            </a:pPr>
            <a:r>
              <a:rPr lang="en-US" b="1" dirty="0">
                <a:latin typeface="Arial" pitchFamily="34" charset="0"/>
                <a:cs typeface="Arial" pitchFamily="34" charset="0"/>
              </a:rPr>
              <a:t>Key Issues</a:t>
            </a:r>
          </a:p>
          <a:p>
            <a:pPr marL="171450" indent="-171450">
              <a:buFont typeface="Wingdings" pitchFamily="2" charset="2"/>
              <a:buChar char="à"/>
              <a:defRPr/>
            </a:pPr>
            <a:r>
              <a:rPr lang="en-US" dirty="0">
                <a:latin typeface="Arial" pitchFamily="34" charset="0"/>
                <a:cs typeface="Arial" pitchFamily="34" charset="0"/>
              </a:rPr>
              <a:t>The </a:t>
            </a:r>
            <a:r>
              <a:rPr lang="en-US" u="sng" dirty="0">
                <a:latin typeface="Arial" pitchFamily="34" charset="0"/>
                <a:cs typeface="Arial" pitchFamily="34" charset="0"/>
              </a:rPr>
              <a:t>Graying of America</a:t>
            </a:r>
            <a:r>
              <a:rPr lang="en-US" dirty="0">
                <a:latin typeface="Arial" pitchFamily="34" charset="0"/>
                <a:cs typeface="Arial" pitchFamily="34" charset="0"/>
              </a:rPr>
              <a:t>: Boomers have had a big effect on marketing all their lives. The growth of rock-and-roll in the 1960s and 1970s was driven by record-buying teenage </a:t>
            </a:r>
            <a:r>
              <a:rPr lang="en-US" b="1" dirty="0">
                <a:latin typeface="Arial" pitchFamily="34" charset="0"/>
                <a:cs typeface="Arial" pitchFamily="34" charset="0"/>
              </a:rPr>
              <a:t>baby boomers</a:t>
            </a:r>
            <a:r>
              <a:rPr lang="en-US" dirty="0">
                <a:latin typeface="Arial" pitchFamily="34" charset="0"/>
                <a:cs typeface="Arial" pitchFamily="34" charset="0"/>
              </a:rPr>
              <a:t>.  </a:t>
            </a:r>
          </a:p>
          <a:p>
            <a:pPr marL="171450" indent="-171450">
              <a:buFont typeface="Wingdings" pitchFamily="2" charset="2"/>
              <a:buChar char="à"/>
              <a:defRPr/>
            </a:pPr>
            <a:endParaRPr lang="en-US" dirty="0">
              <a:latin typeface="Arial" pitchFamily="34" charset="0"/>
              <a:cs typeface="Arial" pitchFamily="34" charset="0"/>
            </a:endParaRPr>
          </a:p>
          <a:p>
            <a:pPr>
              <a:defRPr/>
            </a:pPr>
            <a:r>
              <a:rPr lang="en-US" b="1" i="1" dirty="0">
                <a:latin typeface="Arial" pitchFamily="34" charset="0"/>
                <a:cs typeface="Arial" pitchFamily="34" charset="0"/>
              </a:rPr>
              <a:t>Discussion Question: How will marketing to senior citizens—those over 65—be different 10 years from now?</a:t>
            </a:r>
            <a:r>
              <a:rPr lang="en-US" b="1" dirty="0">
                <a:latin typeface="Arial" pitchFamily="34" charset="0"/>
                <a:cs typeface="Arial" pitchFamily="34" charset="0"/>
              </a:rPr>
              <a:t> </a:t>
            </a:r>
          </a:p>
          <a:p>
            <a:pPr>
              <a:defRPr/>
            </a:pPr>
            <a:endParaRPr lang="en-US" b="1" dirty="0">
              <a:latin typeface="Arial" pitchFamily="34" charset="0"/>
              <a:cs typeface="Arial" pitchFamily="34" charset="0"/>
            </a:endParaRPr>
          </a:p>
          <a:p>
            <a:pPr>
              <a:defRPr/>
            </a:pPr>
            <a:r>
              <a:rPr lang="en-US" b="1" dirty="0">
                <a:latin typeface="Arial" pitchFamily="34" charset="0"/>
                <a:cs typeface="Arial" pitchFamily="34" charset="0"/>
                <a:sym typeface="Wingdings" pitchFamily="2" charset="2"/>
              </a:rPr>
              <a:t> </a:t>
            </a:r>
            <a:r>
              <a:rPr lang="en-US" b="1" u="sng" dirty="0">
                <a:latin typeface="Arial" pitchFamily="34" charset="0"/>
                <a:cs typeface="Arial" pitchFamily="34" charset="0"/>
              </a:rPr>
              <a:t>Generation X</a:t>
            </a:r>
            <a:r>
              <a:rPr lang="en-US" dirty="0">
                <a:latin typeface="Arial" pitchFamily="34" charset="0"/>
                <a:cs typeface="Arial" pitchFamily="34" charset="0"/>
              </a:rPr>
              <a:t>, sometimes called Gen X, refers to the generation born immediately following the baby boom—from 1965 to 1977.</a:t>
            </a:r>
          </a:p>
          <a:p>
            <a:pPr lvl="1">
              <a:buFontTx/>
              <a:buChar char="•"/>
              <a:defRPr/>
            </a:pPr>
            <a:r>
              <a:rPr lang="en-US" dirty="0">
                <a:latin typeface="Arial" pitchFamily="34" charset="0"/>
                <a:cs typeface="Arial" pitchFamily="34" charset="0"/>
              </a:rPr>
              <a:t> By 2010, this group fell mostly in the 30–44 age group and the 6.1 percent decline in its numbers between 2000 and 2010 was the result of the baby bust.</a:t>
            </a:r>
          </a:p>
          <a:p>
            <a:pPr>
              <a:defRPr/>
            </a:pPr>
            <a:r>
              <a:rPr lang="en-US" b="1" dirty="0">
                <a:latin typeface="Arial" pitchFamily="34" charset="0"/>
                <a:cs typeface="Arial" pitchFamily="34" charset="0"/>
                <a:sym typeface="Wingdings" pitchFamily="2" charset="2"/>
              </a:rPr>
              <a:t> </a:t>
            </a:r>
            <a:r>
              <a:rPr lang="en-US" b="1" u="sng" dirty="0">
                <a:latin typeface="Arial" pitchFamily="34" charset="0"/>
                <a:cs typeface="Arial" pitchFamily="34" charset="0"/>
              </a:rPr>
              <a:t>Generation Y</a:t>
            </a:r>
            <a:r>
              <a:rPr lang="en-US" dirty="0">
                <a:latin typeface="Arial" pitchFamily="34" charset="0"/>
                <a:cs typeface="Arial" pitchFamily="34" charset="0"/>
              </a:rPr>
              <a:t>, sometimes called Millenials, refers to those born from 1978 to 1994.</a:t>
            </a:r>
          </a:p>
          <a:p>
            <a:pPr lvl="1">
              <a:buFontTx/>
              <a:buChar char="•"/>
              <a:defRPr/>
            </a:pPr>
            <a:r>
              <a:rPr lang="en-US" dirty="0">
                <a:latin typeface="Arial" pitchFamily="34" charset="0"/>
                <a:cs typeface="Arial" pitchFamily="34" charset="0"/>
              </a:rPr>
              <a:t> This group emerged from the echo boom and is generally larger in number than Generation X. </a:t>
            </a:r>
          </a:p>
          <a:p>
            <a:pPr lvl="1">
              <a:buFontTx/>
              <a:buChar char="•"/>
              <a:defRPr/>
            </a:pPr>
            <a:r>
              <a:rPr lang="en-US" dirty="0">
                <a:latin typeface="Arial" pitchFamily="34" charset="0"/>
                <a:cs typeface="Arial" pitchFamily="34" charset="0"/>
              </a:rPr>
              <a:t> This group grew up with technology.</a:t>
            </a:r>
          </a:p>
          <a:p>
            <a:pPr marL="171450" indent="-171450">
              <a:buFont typeface="Wingdings"/>
              <a:buChar char="à"/>
              <a:defRPr/>
            </a:pPr>
            <a:r>
              <a:rPr lang="en-US" b="1" u="sng" dirty="0">
                <a:latin typeface="Arial" pitchFamily="34" charset="0"/>
                <a:cs typeface="Arial" pitchFamily="34" charset="0"/>
              </a:rPr>
              <a:t>Generation Z</a:t>
            </a:r>
            <a:r>
              <a:rPr lang="en-US" dirty="0"/>
              <a:t> refers to those born since 1995.</a:t>
            </a:r>
          </a:p>
          <a:p>
            <a:pPr lvl="1" indent="-171450">
              <a:buFontTx/>
              <a:buChar char="•"/>
              <a:defRPr/>
            </a:pPr>
            <a:r>
              <a:rPr lang="en-US" dirty="0">
                <a:latin typeface="Arial" pitchFamily="34" charset="0"/>
                <a:cs typeface="Arial" pitchFamily="34" charset="0"/>
              </a:rPr>
              <a:t>This group is still young, so ideas about its emerging values are more speculative.</a:t>
            </a:r>
          </a:p>
          <a:p>
            <a:pPr lvl="1" indent="-171450">
              <a:buFontTx/>
              <a:buChar char="•"/>
              <a:defRPr/>
            </a:pPr>
            <a:endParaRPr lang="en-US" dirty="0">
              <a:latin typeface="Arial" pitchFamily="34" charset="0"/>
              <a:cs typeface="Arial" pitchFamily="34" charset="0"/>
            </a:endParaRPr>
          </a:p>
          <a:p>
            <a:pPr lvl="1" indent="-171450">
              <a:buFontTx/>
              <a:buChar char="•"/>
              <a:defRPr/>
            </a:pPr>
            <a:r>
              <a:rPr lang="en-US" dirty="0">
                <a:latin typeface="Arial" pitchFamily="34" charset="0"/>
                <a:cs typeface="Arial" pitchFamily="34" charset="0"/>
              </a:rPr>
              <a:t>However, note</a:t>
            </a:r>
            <a:r>
              <a:rPr lang="en-US" baseline="0" dirty="0">
                <a:latin typeface="Arial" pitchFamily="34" charset="0"/>
                <a:cs typeface="Arial" pitchFamily="34" charset="0"/>
              </a:rPr>
              <a:t> that it’s important to \</a:t>
            </a:r>
            <a:r>
              <a:rPr lang="en-US" dirty="0"/>
              <a:t>be cautious in using these generational generalizations as anything more than a starting point. </a:t>
            </a:r>
            <a:endParaRPr lang="en-US" dirty="0">
              <a:latin typeface="Arial" pitchFamily="34" charset="0"/>
              <a:cs typeface="Arial" pitchFamily="34" charset="0"/>
            </a:endParaRPr>
          </a:p>
        </p:txBody>
      </p:sp>
      <p:sp>
        <p:nvSpPr>
          <p:cNvPr id="99332" name="Text Box 4"/>
          <p:cNvSpPr txBox="1">
            <a:spLocks noChangeArrowheads="1"/>
          </p:cNvSpPr>
          <p:nvPr/>
        </p:nvSpPr>
        <p:spPr bwMode="auto">
          <a:xfrm>
            <a:off x="4114800" y="382588"/>
            <a:ext cx="2289175" cy="15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2" tIns="48390" rIns="96782" bIns="48390">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331090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522288" y="549275"/>
            <a:ext cx="3216275" cy="2413000"/>
          </a:xfrm>
          <a:ln/>
        </p:spPr>
      </p:sp>
      <p:sp>
        <p:nvSpPr>
          <p:cNvPr id="102403" name="Notes Placeholder 2"/>
          <p:cNvSpPr>
            <a:spLocks noGrp="1"/>
          </p:cNvSpPr>
          <p:nvPr>
            <p:ph type="body" idx="1"/>
          </p:nvPr>
        </p:nvSpPr>
        <p:spPr>
          <a:xfrm>
            <a:off x="192088" y="3127375"/>
            <a:ext cx="6510337" cy="5407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endParaRPr lang="en-US" b="1" dirty="0">
              <a:solidFill>
                <a:srgbClr val="000000"/>
              </a:solidFill>
              <a:latin typeface="Arial" pitchFamily="34" charset="0"/>
              <a:cs typeface="Arial" pitchFamily="34" charset="0"/>
            </a:endParaRPr>
          </a:p>
          <a:p>
            <a:r>
              <a:rPr lang="en-US" dirty="0">
                <a:solidFill>
                  <a:srgbClr val="000000"/>
                </a:solidFill>
                <a:latin typeface="Arial" pitchFamily="34" charset="0"/>
                <a:cs typeface="Arial" pitchFamily="34" charset="0"/>
              </a:rPr>
              <a:t>Successful, innovative firms have strong programs for evaluating opportunities that they identify as a result of scanning the environment. These techniques help them select the opportunities most appropriate for the firm’s particular competitive position.</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Marketers must develop and apply screening criteria</a:t>
            </a:r>
            <a:r>
              <a:rPr lang="en-US" dirty="0">
                <a:solidFill>
                  <a:srgbClr val="000000"/>
                </a:solidFill>
                <a:latin typeface="Arial" pitchFamily="34" charset="0"/>
                <a:cs typeface="Arial" pitchFamily="34" charset="0"/>
              </a:rPr>
              <a:t>. </a:t>
            </a:r>
          </a:p>
          <a:p>
            <a:pPr lvl="1"/>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rPr>
              <a:t>Quantitative criteria include sales, profit, and return on investment (ROI) goals.  </a:t>
            </a:r>
          </a:p>
          <a:p>
            <a:pPr marL="628650" lvl="1" indent="-171450">
              <a:buFont typeface="Wingdings"/>
              <a:buChar char="à"/>
            </a:pPr>
            <a:r>
              <a:rPr lang="en-US" dirty="0">
                <a:solidFill>
                  <a:srgbClr val="000000"/>
                </a:solidFill>
                <a:latin typeface="Arial" pitchFamily="34" charset="0"/>
                <a:cs typeface="Arial" pitchFamily="34" charset="0"/>
              </a:rPr>
              <a:t>Qualitative criteria summarize what businesses to be in and what strengths and trends to use as a base.</a:t>
            </a:r>
          </a:p>
          <a:p>
            <a:pPr marL="171450" indent="-171450">
              <a:buFont typeface="Wingdings"/>
              <a:buChar char="à"/>
            </a:pPr>
            <a:r>
              <a:rPr lang="en-US" dirty="0">
                <a:solidFill>
                  <a:srgbClr val="000000"/>
                </a:solidFill>
                <a:latin typeface="Arial" pitchFamily="34" charset="0"/>
                <a:cs typeface="Arial" pitchFamily="34" charset="0"/>
              </a:rPr>
              <a:t>Many organizations now screen opportunities on </a:t>
            </a:r>
            <a:r>
              <a:rPr lang="en-US" u="sng" dirty="0">
                <a:solidFill>
                  <a:srgbClr val="000000"/>
                </a:solidFill>
                <a:latin typeface="Arial" pitchFamily="34" charset="0"/>
                <a:cs typeface="Arial" pitchFamily="34" charset="0"/>
              </a:rPr>
              <a:t>sustainability</a:t>
            </a:r>
            <a:r>
              <a:rPr lang="en-US" dirty="0">
                <a:solidFill>
                  <a:srgbClr val="000000"/>
                </a:solidFill>
                <a:latin typeface="Arial" pitchFamily="34" charset="0"/>
                <a:cs typeface="Arial" pitchFamily="34" charset="0"/>
              </a:rPr>
              <a:t>—the idea that it’s important to meet present needs without compromising the ability of future generations to meet their own needs</a:t>
            </a:r>
          </a:p>
          <a:p>
            <a:pPr>
              <a:buFontTx/>
              <a:buChar char="•"/>
            </a:pPr>
            <a:r>
              <a:rPr lang="en-US" dirty="0">
                <a:solidFill>
                  <a:srgbClr val="000000"/>
                </a:solidFill>
                <a:latin typeface="Arial" pitchFamily="34" charset="0"/>
                <a:cs typeface="Arial" pitchFamily="34" charset="0"/>
              </a:rPr>
              <a:t> The </a:t>
            </a:r>
            <a:r>
              <a:rPr lang="en-US" u="sng" dirty="0">
                <a:solidFill>
                  <a:srgbClr val="000000"/>
                </a:solidFill>
                <a:latin typeface="Arial" pitchFamily="34" charset="0"/>
                <a:cs typeface="Arial" pitchFamily="34" charset="0"/>
              </a:rPr>
              <a:t>whole marketing plan should be evaluated</a:t>
            </a:r>
            <a:r>
              <a:rPr lang="en-US" dirty="0">
                <a:solidFill>
                  <a:srgbClr val="000000"/>
                </a:solidFill>
                <a:latin typeface="Arial" pitchFamily="34" charset="0"/>
                <a:cs typeface="Arial" pitchFamily="34" charset="0"/>
              </a:rPr>
              <a:t> against these criteria.</a:t>
            </a:r>
          </a:p>
        </p:txBody>
      </p:sp>
      <p:sp>
        <p:nvSpPr>
          <p:cNvPr id="102405" name="Text Box 4"/>
          <p:cNvSpPr txBox="1">
            <a:spLocks noChangeArrowheads="1"/>
          </p:cNvSpPr>
          <p:nvPr/>
        </p:nvSpPr>
        <p:spPr bwMode="auto">
          <a:xfrm>
            <a:off x="4389438" y="401638"/>
            <a:ext cx="2441575" cy="102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8874744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522288" y="549275"/>
            <a:ext cx="3216275" cy="2413000"/>
          </a:xfrm>
          <a:ln/>
        </p:spPr>
      </p:sp>
      <p:sp>
        <p:nvSpPr>
          <p:cNvPr id="94211" name="Notes Placeholder 2"/>
          <p:cNvSpPr>
            <a:spLocks noGrp="1"/>
          </p:cNvSpPr>
          <p:nvPr>
            <p:ph type="body" idx="1"/>
          </p:nvPr>
        </p:nvSpPr>
        <p:spPr>
          <a:xfrm>
            <a:off x="192088" y="3127375"/>
            <a:ext cx="6510337" cy="53308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latin typeface="Arial" pitchFamily="34" charset="0"/>
                <a:cs typeface="Arial" pitchFamily="34" charset="0"/>
              </a:rPr>
              <a:t>Summary Overview</a:t>
            </a:r>
          </a:p>
          <a:p>
            <a:pPr>
              <a:defRPr/>
            </a:pPr>
            <a:r>
              <a:rPr lang="en-US" dirty="0">
                <a:solidFill>
                  <a:srgbClr val="000000"/>
                </a:solidFill>
                <a:latin typeface="Arial" pitchFamily="34" charset="0"/>
                <a:cs typeface="Arial" pitchFamily="34" charset="0"/>
              </a:rPr>
              <a:t>Graphical planning grids help managers summarize the interaction of several key factors identified by the company to be important to successful business ventures.</a:t>
            </a:r>
          </a:p>
          <a:p>
            <a:pPr>
              <a:defRPr/>
            </a:pPr>
            <a:endParaRPr lang="en-US" dirty="0">
              <a:latin typeface="Arial" pitchFamily="34" charset="0"/>
              <a:cs typeface="Arial" pitchFamily="34" charset="0"/>
            </a:endParaRPr>
          </a:p>
          <a:p>
            <a:pPr>
              <a:defRPr/>
            </a:pPr>
            <a:r>
              <a:rPr lang="en-US" b="1" dirty="0">
                <a:latin typeface="Arial" pitchFamily="34" charset="0"/>
                <a:cs typeface="Arial" pitchFamily="34" charset="0"/>
              </a:rPr>
              <a:t>Key Issues</a:t>
            </a:r>
          </a:p>
          <a:p>
            <a:pPr>
              <a:buFontTx/>
              <a:buChar char="•"/>
              <a:defRPr/>
            </a:pPr>
            <a:r>
              <a:rPr lang="en-US" dirty="0">
                <a:latin typeface="Arial" pitchFamily="34" charset="0"/>
                <a:cs typeface="Arial" pitchFamily="34" charset="0"/>
              </a:rPr>
              <a:t> General Electric’s strategic planning grid positions opportunities according to industry attractiveness and business strengths. </a:t>
            </a:r>
          </a:p>
          <a:p>
            <a:pPr marL="0" lvl="1" indent="-114300">
              <a:buFontTx/>
              <a:buChar char="•"/>
              <a:defRPr/>
            </a:pPr>
            <a:r>
              <a:rPr lang="en-US" dirty="0">
                <a:latin typeface="Arial" pitchFamily="34" charset="0"/>
                <a:cs typeface="Arial" pitchFamily="34" charset="0"/>
              </a:rPr>
              <a:t>Industry attractiveness is based on characteristics such as size, growth, and competitive structure.</a:t>
            </a:r>
          </a:p>
          <a:p>
            <a:pPr marL="285750" lvl="2" indent="57150">
              <a:buFontTx/>
              <a:buChar char="•"/>
              <a:defRPr/>
            </a:pPr>
            <a:endParaRPr lang="en-US" dirty="0">
              <a:latin typeface="Arial" pitchFamily="34" charset="0"/>
              <a:cs typeface="Arial" pitchFamily="34" charset="0"/>
            </a:endParaRPr>
          </a:p>
          <a:p>
            <a:pPr>
              <a:defRPr/>
            </a:pPr>
            <a:r>
              <a:rPr lang="en-US" b="1" i="1" dirty="0">
                <a:latin typeface="Arial" pitchFamily="34" charset="0"/>
                <a:cs typeface="Arial" pitchFamily="34" charset="0"/>
              </a:rPr>
              <a:t>Discussion Question: What characteristics of an industry would be attractive?</a:t>
            </a:r>
          </a:p>
          <a:p>
            <a:pPr>
              <a:defRPr/>
            </a:pPr>
            <a:endParaRPr lang="en-US" b="1" dirty="0">
              <a:latin typeface="Arial" pitchFamily="34" charset="0"/>
              <a:cs typeface="Arial" pitchFamily="34" charset="0"/>
            </a:endParaRPr>
          </a:p>
          <a:p>
            <a:pPr marL="0" lvl="2">
              <a:buFontTx/>
              <a:buChar char="•"/>
              <a:defRPr/>
            </a:pPr>
            <a:r>
              <a:rPr lang="en-US" dirty="0">
                <a:latin typeface="Arial" pitchFamily="34" charset="0"/>
                <a:cs typeface="Arial" pitchFamily="34" charset="0"/>
              </a:rPr>
              <a:t> Business strengths—resources of the organization like people skills, technological position, growth, market share or profitability, among others. </a:t>
            </a:r>
          </a:p>
          <a:p>
            <a:pPr>
              <a:buFontTx/>
              <a:buChar char="•"/>
              <a:defRPr/>
            </a:pPr>
            <a:r>
              <a:rPr lang="en-US" dirty="0">
                <a:latin typeface="Arial" pitchFamily="34" charset="0"/>
                <a:cs typeface="Arial" pitchFamily="34" charset="0"/>
              </a:rPr>
              <a:t> Using industry attractiveness and business strengths, a manager can show where any opportunity appears on this grid.</a:t>
            </a:r>
          </a:p>
          <a:p>
            <a:pPr marL="285750" lvl="2" indent="57150">
              <a:buFontTx/>
              <a:buChar char="•"/>
              <a:defRPr/>
            </a:pPr>
            <a:r>
              <a:rPr lang="en-US" dirty="0">
                <a:latin typeface="Arial" pitchFamily="34" charset="0"/>
                <a:cs typeface="Arial" pitchFamily="34" charset="0"/>
                <a:sym typeface="Wingdings" pitchFamily="2" charset="2"/>
              </a:rPr>
              <a:t> </a:t>
            </a:r>
            <a:r>
              <a:rPr lang="en-US" dirty="0">
                <a:latin typeface="Arial" pitchFamily="34" charset="0"/>
                <a:cs typeface="Arial" pitchFamily="34" charset="0"/>
              </a:rPr>
              <a:t>Opportunities occupying the </a:t>
            </a:r>
            <a:r>
              <a:rPr lang="en-US" u="sng" dirty="0">
                <a:latin typeface="Arial" pitchFamily="34" charset="0"/>
                <a:cs typeface="Arial" pitchFamily="34" charset="0"/>
              </a:rPr>
              <a:t>green area of this matrix are growth opportunities and should be pursued</a:t>
            </a:r>
            <a:r>
              <a:rPr lang="en-US" dirty="0">
                <a:latin typeface="Arial" pitchFamily="34" charset="0"/>
                <a:cs typeface="Arial" pitchFamily="34" charset="0"/>
              </a:rPr>
              <a:t>. Such opportunities occur in more attractive industries and better fit with the company’s strengths.  </a:t>
            </a:r>
          </a:p>
          <a:p>
            <a:pPr marL="285750" lvl="2">
              <a:defRPr/>
            </a:pPr>
            <a:r>
              <a:rPr lang="en-US" b="1" dirty="0">
                <a:sym typeface="Wingdings" pitchFamily="2" charset="2"/>
              </a:rPr>
              <a:t> </a:t>
            </a:r>
            <a:r>
              <a:rPr lang="en-US" dirty="0">
                <a:latin typeface="Arial" pitchFamily="34" charset="0"/>
                <a:cs typeface="Arial" pitchFamily="34" charset="0"/>
              </a:rPr>
              <a:t>Opportunities falling in the red area are ones that the firm should avoid. Such opportunities are perhaps in low growth industries and do not play to the company’s strengths. </a:t>
            </a:r>
          </a:p>
          <a:p>
            <a:pPr marL="285750" lvl="2">
              <a:defRPr/>
            </a:pPr>
            <a:r>
              <a:rPr lang="en-US" b="1" dirty="0">
                <a:sym typeface="Wingdings" pitchFamily="2" charset="2"/>
              </a:rPr>
              <a:t> </a:t>
            </a:r>
            <a:r>
              <a:rPr lang="en-US" dirty="0">
                <a:latin typeface="Arial" pitchFamily="34" charset="0"/>
                <a:cs typeface="Arial" pitchFamily="34" charset="0"/>
              </a:rPr>
              <a:t>In the middle, the yellow areas are borderline opportunities that the firm needs to analyze more fully in order to determine if they are worthwhile. A company may be able to develop a marketing strategy that offsets the lack of strength or low attractiveness in an industry.</a:t>
            </a:r>
          </a:p>
          <a:p>
            <a:pPr>
              <a:defRPr/>
            </a:pPr>
            <a:endParaRPr lang="en-US" dirty="0">
              <a:latin typeface="Arial" pitchFamily="34" charset="0"/>
              <a:cs typeface="Arial" pitchFamily="34" charset="0"/>
            </a:endParaRPr>
          </a:p>
        </p:txBody>
      </p:sp>
      <p:sp>
        <p:nvSpPr>
          <p:cNvPr id="104453" name="Text Box 4"/>
          <p:cNvSpPr txBox="1">
            <a:spLocks noChangeArrowheads="1"/>
          </p:cNvSpPr>
          <p:nvPr/>
        </p:nvSpPr>
        <p:spPr bwMode="auto">
          <a:xfrm>
            <a:off x="4389438" y="401638"/>
            <a:ext cx="2441575" cy="171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319190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xfrm>
            <a:off x="522288" y="549275"/>
            <a:ext cx="3216275" cy="2413000"/>
          </a:xfrm>
          <a:ln/>
        </p:spPr>
      </p:sp>
      <p:sp>
        <p:nvSpPr>
          <p:cNvPr id="106499" name="Notes Placeholder 2"/>
          <p:cNvSpPr>
            <a:spLocks noGrp="1"/>
          </p:cNvSpPr>
          <p:nvPr>
            <p:ph type="body" idx="1"/>
          </p:nvPr>
        </p:nvSpPr>
        <p:spPr>
          <a:xfrm>
            <a:off x="192088" y="3127375"/>
            <a:ext cx="6510337" cy="555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rPr>
              <a:t>Summary Overview</a:t>
            </a:r>
          </a:p>
          <a:p>
            <a:r>
              <a:rPr lang="en-US" dirty="0">
                <a:solidFill>
                  <a:srgbClr val="000000"/>
                </a:solidFill>
                <a:latin typeface="Arial" pitchFamily="34" charset="0"/>
                <a:cs typeface="Arial" pitchFamily="34" charset="0"/>
              </a:rPr>
              <a:t>Planning grids and portfolio analysis apply to international opportunities as well. However, it might be more difficult to be completely familiar with all of the environmental variables at work in foreign countries. The farther one goes from familiar territory, the greater the risk of making big mistakes. </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dirty="0">
                <a:solidFill>
                  <a:srgbClr val="000000"/>
                </a:solidFill>
                <a:latin typeface="Arial" pitchFamily="34" charset="0"/>
                <a:cs typeface="Arial" pitchFamily="34" charset="0"/>
              </a:rPr>
              <a:t> Marketers must </a:t>
            </a:r>
            <a:r>
              <a:rPr lang="en-US" u="sng" dirty="0">
                <a:solidFill>
                  <a:srgbClr val="000000"/>
                </a:solidFill>
                <a:latin typeface="Arial" pitchFamily="34" charset="0"/>
                <a:cs typeface="Arial" pitchFamily="34" charset="0"/>
              </a:rPr>
              <a:t>evaluate the risks</a:t>
            </a:r>
            <a:r>
              <a:rPr lang="en-US" dirty="0">
                <a:solidFill>
                  <a:srgbClr val="000000"/>
                </a:solidFill>
                <a:latin typeface="Arial" pitchFamily="34" charset="0"/>
                <a:cs typeface="Arial" pitchFamily="34" charset="0"/>
              </a:rPr>
              <a:t>.  </a:t>
            </a:r>
          </a:p>
          <a:p>
            <a:pPr marL="228600" lvl="2">
              <a:buFontTx/>
              <a:buChar char="•"/>
            </a:pPr>
            <a:r>
              <a:rPr lang="en-US" dirty="0">
                <a:solidFill>
                  <a:srgbClr val="000000"/>
                </a:solidFill>
                <a:latin typeface="Arial" pitchFamily="34" charset="0"/>
                <a:cs typeface="Arial" pitchFamily="34" charset="0"/>
              </a:rPr>
              <a:t> Risk assessment varies from market to market.  </a:t>
            </a:r>
          </a:p>
          <a:p>
            <a:pPr marL="228600" lvl="2">
              <a:buFontTx/>
              <a:buChar char="•"/>
            </a:pPr>
            <a:r>
              <a:rPr lang="en-US" dirty="0">
                <a:solidFill>
                  <a:srgbClr val="000000"/>
                </a:solidFill>
                <a:latin typeface="Arial" pitchFamily="34" charset="0"/>
                <a:cs typeface="Arial" pitchFamily="34" charset="0"/>
              </a:rPr>
              <a:t> International markets may be evaluated according to the likelihood of drastic political changes.</a:t>
            </a:r>
          </a:p>
          <a:p>
            <a:pPr>
              <a:buFontTx/>
              <a:buChar char="•"/>
            </a:pPr>
            <a:r>
              <a:rPr lang="en-US"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Risks vary along a continuum of environmental sensitivity</a:t>
            </a:r>
            <a:r>
              <a:rPr lang="en-US" dirty="0">
                <a:solidFill>
                  <a:srgbClr val="000000"/>
                </a:solidFill>
                <a:latin typeface="Arial" pitchFamily="34" charset="0"/>
                <a:cs typeface="Arial" pitchFamily="34" charset="0"/>
              </a:rPr>
              <a:t>.</a:t>
            </a:r>
          </a:p>
          <a:p>
            <a:pPr marL="228600" lvl="2"/>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rPr>
              <a:t>Most industrial products are relatively insensitive to their environment. Industrial firms may find it easier to use the same marketing mix they use in a domestic market in a new international market.  </a:t>
            </a:r>
          </a:p>
          <a:p>
            <a:pPr marL="228600" lvl="2"/>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rPr>
              <a:t>Consumer products closely linked to other social or cultural variables are very sensitive to their environments. For example, when Disney opened a theme park in France, the parks failed to consider local French customs—such as serving wine with meals. The Euro Disney initially failed to meet its sales goals, but after adding local touches, the park became more successful.</a:t>
            </a:r>
          </a:p>
          <a:p>
            <a:pPr marL="228600" lvl="2"/>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Basic commodity-type products may have some sensitivity to the environment</a:t>
            </a:r>
            <a:r>
              <a:rPr lang="en-US" dirty="0">
                <a:solidFill>
                  <a:srgbClr val="000000"/>
                </a:solidFill>
                <a:latin typeface="Arial" pitchFamily="34" charset="0"/>
                <a:cs typeface="Arial" pitchFamily="34" charset="0"/>
              </a:rPr>
              <a:t>—</a:t>
            </a:r>
            <a:r>
              <a:rPr lang="en-US" dirty="0">
                <a:solidFill>
                  <a:srgbClr val="000000"/>
                </a:solidFill>
                <a:latin typeface="Arial" pitchFamily="34" charset="0"/>
                <a:cs typeface="Arial" pitchFamily="34" charset="0"/>
                <a:sym typeface="Wingdings" pitchFamily="2" charset="2"/>
              </a:rPr>
              <a:t>so a marketing mix may require minor changes.</a:t>
            </a:r>
            <a:endParaRPr lang="en-US" sz="1400" b="1" dirty="0">
              <a:latin typeface="Arial" pitchFamily="34" charset="0"/>
              <a:cs typeface="Arial" pitchFamily="34" charset="0"/>
              <a:sym typeface="Wingdings" pitchFamily="2" charset="2"/>
            </a:endParaRPr>
          </a:p>
          <a:p>
            <a:pPr>
              <a:buFontTx/>
              <a:buChar char="•"/>
            </a:pPr>
            <a:r>
              <a:rPr lang="en-US" dirty="0">
                <a:latin typeface="Arial" pitchFamily="34" charset="0"/>
                <a:cs typeface="Arial" pitchFamily="34" charset="0"/>
                <a:sym typeface="Wingdings" pitchFamily="2" charset="2"/>
              </a:rPr>
              <a:t> If the risks of an international opportunity are hard to judge, it may be wise to look first for opportunities that involve exporting.</a:t>
            </a:r>
            <a:endParaRPr lang="en-US" dirty="0">
              <a:latin typeface="Arial" pitchFamily="34" charset="0"/>
              <a:cs typeface="Arial" pitchFamily="34" charset="0"/>
            </a:endParaRPr>
          </a:p>
          <a:p>
            <a:endParaRPr lang="en-US" dirty="0">
              <a:latin typeface="Arial" pitchFamily="34" charset="0"/>
              <a:cs typeface="Arial" pitchFamily="34" charset="0"/>
            </a:endParaRPr>
          </a:p>
        </p:txBody>
      </p:sp>
      <p:sp>
        <p:nvSpPr>
          <p:cNvPr id="106501" name="Text Box 4"/>
          <p:cNvSpPr txBox="1">
            <a:spLocks noChangeArrowheads="1"/>
          </p:cNvSpPr>
          <p:nvPr/>
        </p:nvSpPr>
        <p:spPr bwMode="auto">
          <a:xfrm>
            <a:off x="4389438" y="401638"/>
            <a:ext cx="2441575" cy="13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9" tIns="48394" rIns="96789" bIns="48394">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16164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522288" y="549275"/>
            <a:ext cx="3216275" cy="2413000"/>
          </a:xfrm>
          <a:ln/>
        </p:spPr>
      </p:sp>
      <p:sp>
        <p:nvSpPr>
          <p:cNvPr id="109571" name="Notes Placeholder 2"/>
          <p:cNvSpPr>
            <a:spLocks noGrp="1"/>
          </p:cNvSpPr>
          <p:nvPr>
            <p:ph type="body" idx="1"/>
          </p:nvPr>
        </p:nvSpPr>
        <p:spPr>
          <a:xfrm>
            <a:off x="192088" y="3127375"/>
            <a:ext cx="6510337" cy="52546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050" b="1" dirty="0">
                <a:latin typeface="Arial" pitchFamily="34" charset="0"/>
                <a:cs typeface="Arial" pitchFamily="34" charset="0"/>
              </a:rPr>
              <a:t>Summary Overview</a:t>
            </a:r>
          </a:p>
          <a:p>
            <a:pPr>
              <a:lnSpc>
                <a:spcPct val="90000"/>
              </a:lnSpc>
              <a:defRPr/>
            </a:pPr>
            <a:r>
              <a:rPr lang="en-US" sz="1050" dirty="0">
                <a:latin typeface="Arial" pitchFamily="34" charset="0"/>
                <a:cs typeface="Arial" pitchFamily="34" charset="0"/>
              </a:rPr>
              <a:t>These are key terms you should be familiar with based upon the material in this presentation.</a:t>
            </a:r>
          </a:p>
          <a:p>
            <a:pPr>
              <a:lnSpc>
                <a:spcPct val="90000"/>
              </a:lnSpc>
              <a:defRPr/>
            </a:pPr>
            <a:endParaRPr lang="en-US" sz="1050" dirty="0">
              <a:latin typeface="Arial" pitchFamily="34" charset="0"/>
              <a:cs typeface="Arial" pitchFamily="34" charset="0"/>
            </a:endParaRPr>
          </a:p>
          <a:p>
            <a:pPr>
              <a:lnSpc>
                <a:spcPct val="90000"/>
              </a:lnSpc>
              <a:defRPr/>
            </a:pPr>
            <a:r>
              <a:rPr lang="en-US" sz="1050" b="1" dirty="0">
                <a:latin typeface="Arial" pitchFamily="34" charset="0"/>
                <a:cs typeface="Arial" pitchFamily="34" charset="0"/>
              </a:rPr>
              <a:t>Key Issues</a:t>
            </a:r>
            <a:r>
              <a:rPr lang="en-US" sz="1050" b="1" u="sng" dirty="0">
                <a:latin typeface="Arial" pitchFamily="34" charset="0"/>
                <a:cs typeface="Arial" pitchFamily="34" charset="0"/>
              </a:rPr>
              <a:t> </a:t>
            </a:r>
          </a:p>
          <a:p>
            <a:pPr>
              <a:lnSpc>
                <a:spcPct val="90000"/>
              </a:lnSpc>
              <a:defRPr/>
            </a:pPr>
            <a:r>
              <a:rPr lang="en-US" sz="1000" u="sng" dirty="0">
                <a:latin typeface="Arial" pitchFamily="34" charset="0"/>
                <a:cs typeface="Arial" pitchFamily="34" charset="0"/>
              </a:rPr>
              <a:t>Mission statement</a:t>
            </a:r>
            <a:r>
              <a:rPr lang="en-US" sz="1000" dirty="0">
                <a:latin typeface="Arial" pitchFamily="34" charset="0"/>
                <a:cs typeface="Arial" pitchFamily="34" charset="0"/>
              </a:rPr>
              <a:t>: sets out the organization's basic purpose for being.</a:t>
            </a:r>
          </a:p>
          <a:p>
            <a:pPr>
              <a:lnSpc>
                <a:spcPct val="90000"/>
              </a:lnSpc>
              <a:defRPr/>
            </a:pPr>
            <a:r>
              <a:rPr lang="en-US" sz="1000" u="sng" dirty="0">
                <a:latin typeface="Arial" pitchFamily="34" charset="0"/>
                <a:cs typeface="Arial" pitchFamily="34" charset="0"/>
              </a:rPr>
              <a:t>Competitive environment</a:t>
            </a:r>
            <a:r>
              <a:rPr lang="en-US" sz="1000" dirty="0">
                <a:latin typeface="Arial" pitchFamily="34" charset="0"/>
                <a:cs typeface="Arial" pitchFamily="34" charset="0"/>
              </a:rPr>
              <a:t>: the number and types of competitors the marketing manager must face, and how they may behave.</a:t>
            </a:r>
          </a:p>
          <a:p>
            <a:r>
              <a:rPr lang="en-US" sz="1000" u="sng" dirty="0">
                <a:latin typeface="Arial" pitchFamily="34" charset="0"/>
                <a:cs typeface="Arial" pitchFamily="34" charset="0"/>
              </a:rPr>
              <a:t>Sustainable competitive advantage</a:t>
            </a:r>
            <a:r>
              <a:rPr lang="en-US" sz="1000" dirty="0">
                <a:latin typeface="Arial" pitchFamily="34" charset="0"/>
                <a:cs typeface="Arial" pitchFamily="34" charset="0"/>
              </a:rPr>
              <a:t>: </a:t>
            </a:r>
            <a:r>
              <a:rPr lang="en-US" sz="1000" b="0" i="0" u="none" strike="noStrike" kern="1200" baseline="0" dirty="0">
                <a:solidFill>
                  <a:schemeClr val="tx1"/>
                </a:solidFill>
              </a:rPr>
              <a:t>a marketing mix that customers see as better than a competitor’s mix and cannot be easily copied.</a:t>
            </a:r>
            <a:endParaRPr lang="en-US" sz="1000" dirty="0">
              <a:latin typeface="Arial" pitchFamily="34" charset="0"/>
              <a:cs typeface="Arial" pitchFamily="34" charset="0"/>
            </a:endParaRPr>
          </a:p>
          <a:p>
            <a:pPr>
              <a:lnSpc>
                <a:spcPct val="90000"/>
              </a:lnSpc>
              <a:defRPr/>
            </a:pPr>
            <a:r>
              <a:rPr lang="en-US" sz="1000" u="sng" dirty="0">
                <a:latin typeface="Arial" pitchFamily="34" charset="0"/>
                <a:cs typeface="Arial" pitchFamily="34" charset="0"/>
              </a:rPr>
              <a:t>Competitor analysis</a:t>
            </a:r>
            <a:r>
              <a:rPr lang="en-US" sz="1000" dirty="0">
                <a:latin typeface="Arial" pitchFamily="34" charset="0"/>
                <a:cs typeface="Arial" pitchFamily="34" charset="0"/>
              </a:rPr>
              <a:t>: an organized approach for evaluating the strengths and weaknesses of current or potential competitors' marketing strategies.</a:t>
            </a:r>
          </a:p>
          <a:p>
            <a:pPr>
              <a:lnSpc>
                <a:spcPct val="90000"/>
              </a:lnSpc>
              <a:defRPr/>
            </a:pPr>
            <a:r>
              <a:rPr lang="en-US" sz="1000" u="sng" dirty="0">
                <a:latin typeface="Arial" pitchFamily="34" charset="0"/>
                <a:cs typeface="Arial" pitchFamily="34" charset="0"/>
              </a:rPr>
              <a:t>Competitive rivals</a:t>
            </a:r>
            <a:r>
              <a:rPr lang="en-US" sz="1000" dirty="0">
                <a:latin typeface="Arial" pitchFamily="34" charset="0"/>
                <a:cs typeface="Arial" pitchFamily="34" charset="0"/>
              </a:rPr>
              <a:t>: a firm's closest competitors.</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000" u="sng" dirty="0">
                <a:latin typeface="Arial" pitchFamily="34" charset="0"/>
                <a:cs typeface="Arial" pitchFamily="34" charset="0"/>
              </a:rPr>
              <a:t>Market share</a:t>
            </a:r>
            <a:r>
              <a:rPr lang="en-US" sz="1000" dirty="0">
                <a:latin typeface="Arial" pitchFamily="34" charset="0"/>
                <a:cs typeface="Arial" pitchFamily="34" charset="0"/>
              </a:rPr>
              <a:t>: </a:t>
            </a:r>
            <a:r>
              <a:rPr lang="en-US" sz="1000" b="0" i="0" kern="1200" dirty="0">
                <a:solidFill>
                  <a:schemeClr val="tx1"/>
                </a:solidFill>
                <a:effectLst/>
              </a:rPr>
              <a:t>the portion of total sales in a product category accounted for by a particular brand.</a:t>
            </a:r>
            <a:endParaRPr lang="en-US" sz="1000" dirty="0">
              <a:latin typeface="Arial" pitchFamily="34" charset="0"/>
              <a:cs typeface="Arial" pitchFamily="34" charset="0"/>
            </a:endParaRPr>
          </a:p>
          <a:p>
            <a:pPr>
              <a:lnSpc>
                <a:spcPct val="90000"/>
              </a:lnSpc>
              <a:defRPr/>
            </a:pPr>
            <a:r>
              <a:rPr lang="en-US" sz="1000" u="sng" dirty="0">
                <a:latin typeface="Arial" pitchFamily="34" charset="0"/>
                <a:cs typeface="Arial" pitchFamily="34" charset="0"/>
              </a:rPr>
              <a:t>Economic environment</a:t>
            </a:r>
            <a:r>
              <a:rPr lang="en-US" sz="1000" dirty="0">
                <a:latin typeface="Arial" pitchFamily="34" charset="0"/>
                <a:cs typeface="Arial" pitchFamily="34" charset="0"/>
              </a:rPr>
              <a:t>: affects the way firms—and the whole economy—use resources.</a:t>
            </a:r>
          </a:p>
          <a:p>
            <a:pPr>
              <a:lnSpc>
                <a:spcPct val="90000"/>
              </a:lnSpc>
              <a:defRPr/>
            </a:pPr>
            <a:r>
              <a:rPr lang="en-US" sz="1000" u="sng" dirty="0">
                <a:latin typeface="Arial" pitchFamily="34" charset="0"/>
                <a:cs typeface="Arial" pitchFamily="34" charset="0"/>
              </a:rPr>
              <a:t>Technology</a:t>
            </a:r>
            <a:r>
              <a:rPr lang="en-US" sz="1000" dirty="0">
                <a:latin typeface="Arial" pitchFamily="34" charset="0"/>
                <a:cs typeface="Arial" pitchFamily="34" charset="0"/>
              </a:rPr>
              <a:t>: the application of science to convert an economy's resources to output.</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000" u="sng" dirty="0">
                <a:latin typeface="Arial" pitchFamily="34" charset="0"/>
                <a:cs typeface="Arial" pitchFamily="34" charset="0"/>
              </a:rPr>
              <a:t>Artificial</a:t>
            </a:r>
            <a:r>
              <a:rPr lang="en-US" sz="1000" u="sng" baseline="0" dirty="0">
                <a:latin typeface="Arial" pitchFamily="34" charset="0"/>
                <a:cs typeface="Arial" pitchFamily="34" charset="0"/>
              </a:rPr>
              <a:t> intelligence (AI)</a:t>
            </a:r>
            <a:r>
              <a:rPr lang="en-US" sz="1000" dirty="0">
                <a:latin typeface="Arial" pitchFamily="34" charset="0"/>
                <a:cs typeface="Arial" pitchFamily="34" charset="0"/>
              </a:rPr>
              <a:t>: </a:t>
            </a:r>
            <a:r>
              <a:rPr lang="en-US" sz="1000" b="0" i="0" kern="1200" dirty="0">
                <a:solidFill>
                  <a:schemeClr val="tx1"/>
                </a:solidFill>
                <a:effectLst/>
              </a:rPr>
              <a:t>having machines operate like humans with respect to learning and decision making.</a:t>
            </a:r>
            <a:endParaRPr lang="en-US" sz="1000" dirty="0">
              <a:latin typeface="Arial" pitchFamily="34" charset="0"/>
              <a:cs typeface="Arial" pitchFamily="34" charset="0"/>
            </a:endParaRPr>
          </a:p>
          <a:p>
            <a:pPr marL="0" marR="0" indent="0" algn="l" defTabSz="914400" rtl="0" eaLnBrk="0" fontAlgn="base" latinLnBrk="0" hangingPunct="0">
              <a:lnSpc>
                <a:spcPct val="90000"/>
              </a:lnSpc>
              <a:spcBef>
                <a:spcPct val="30000"/>
              </a:spcBef>
              <a:spcAft>
                <a:spcPct val="0"/>
              </a:spcAft>
              <a:buClrTx/>
              <a:buSzTx/>
              <a:buFontTx/>
              <a:buNone/>
              <a:tabLst/>
              <a:defRPr/>
            </a:pPr>
            <a:r>
              <a:rPr lang="en-US" sz="1000" u="sng" dirty="0">
                <a:latin typeface="Arial" pitchFamily="34" charset="0"/>
                <a:cs typeface="Arial" pitchFamily="34" charset="0"/>
              </a:rPr>
              <a:t>I</a:t>
            </a:r>
            <a:r>
              <a:rPr lang="en-US" sz="1000" u="sng" baseline="0" dirty="0">
                <a:latin typeface="Arial" pitchFamily="34" charset="0"/>
                <a:cs typeface="Arial" pitchFamily="34" charset="0"/>
              </a:rPr>
              <a:t>ntelligent agent</a:t>
            </a:r>
            <a:r>
              <a:rPr lang="en-US" sz="1000" dirty="0">
                <a:latin typeface="Arial" pitchFamily="34" charset="0"/>
                <a:cs typeface="Arial" pitchFamily="34" charset="0"/>
              </a:rPr>
              <a:t>: </a:t>
            </a:r>
            <a:r>
              <a:rPr lang="en-US" sz="1000" b="0" i="0" kern="1200" dirty="0">
                <a:solidFill>
                  <a:schemeClr val="tx1"/>
                </a:solidFill>
                <a:effectLst/>
              </a:rPr>
              <a:t>a device that observes an environment and acts to achieve a goal.</a:t>
            </a:r>
            <a:endParaRPr lang="en-US" sz="1000" dirty="0">
              <a:latin typeface="Arial" pitchFamily="34" charset="0"/>
              <a:cs typeface="Arial" pitchFamily="34" charset="0"/>
            </a:endParaRPr>
          </a:p>
          <a:p>
            <a:pPr>
              <a:lnSpc>
                <a:spcPct val="90000"/>
              </a:lnSpc>
              <a:defRPr/>
            </a:pPr>
            <a:r>
              <a:rPr lang="en-US" sz="1000" u="sng" dirty="0">
                <a:latin typeface="Arial" pitchFamily="34" charset="0"/>
                <a:cs typeface="Arial" pitchFamily="34" charset="0"/>
              </a:rPr>
              <a:t>Nationalism</a:t>
            </a:r>
            <a:r>
              <a:rPr lang="en-US" sz="1000" dirty="0">
                <a:latin typeface="Arial" pitchFamily="34" charset="0"/>
                <a:cs typeface="Arial" pitchFamily="34" charset="0"/>
              </a:rPr>
              <a:t>: an emphasis on a country's interests before everything else.</a:t>
            </a:r>
          </a:p>
          <a:p>
            <a:pPr>
              <a:lnSpc>
                <a:spcPct val="90000"/>
              </a:lnSpc>
              <a:defRPr/>
            </a:pPr>
            <a:r>
              <a:rPr lang="en-US" sz="1000" u="sng" dirty="0">
                <a:latin typeface="Arial" pitchFamily="34" charset="0"/>
                <a:cs typeface="Arial" pitchFamily="34" charset="0"/>
              </a:rPr>
              <a:t>Cultural and social environment</a:t>
            </a:r>
            <a:r>
              <a:rPr lang="en-US" sz="1000" dirty="0">
                <a:latin typeface="Arial" pitchFamily="34" charset="0"/>
                <a:cs typeface="Arial" pitchFamily="34" charset="0"/>
              </a:rPr>
              <a:t>: affects how and why people live and behave as they do.</a:t>
            </a:r>
          </a:p>
          <a:p>
            <a:pPr>
              <a:lnSpc>
                <a:spcPct val="90000"/>
              </a:lnSpc>
              <a:defRPr/>
            </a:pPr>
            <a:r>
              <a:rPr lang="en-US" sz="1000" u="sng" dirty="0">
                <a:latin typeface="Arial" pitchFamily="34" charset="0"/>
                <a:cs typeface="Arial" pitchFamily="34" charset="0"/>
              </a:rPr>
              <a:t>Gross domestic product (GDP)</a:t>
            </a:r>
            <a:r>
              <a:rPr lang="en-US" sz="1000" dirty="0">
                <a:latin typeface="Arial" pitchFamily="34" charset="0"/>
                <a:cs typeface="Arial" pitchFamily="34" charset="0"/>
              </a:rPr>
              <a:t>: the total market value of all goods and services provided in a country’s economy in a year by both residents and nonresidents of that country.</a:t>
            </a:r>
          </a:p>
          <a:p>
            <a:r>
              <a:rPr lang="en-US" sz="1000" u="sng" dirty="0">
                <a:latin typeface="Arial" pitchFamily="34" charset="0"/>
                <a:cs typeface="Arial" pitchFamily="34" charset="0"/>
              </a:rPr>
              <a:t>Gross national income (GNI)</a:t>
            </a:r>
            <a:r>
              <a:rPr lang="en-US" sz="1000" dirty="0">
                <a:latin typeface="Arial" pitchFamily="34" charset="0"/>
                <a:cs typeface="Arial" pitchFamily="34" charset="0"/>
              </a:rPr>
              <a:t>: </a:t>
            </a:r>
            <a:r>
              <a:rPr lang="en-US" sz="1000" b="0" i="0" u="none" strike="noStrike" kern="1200" baseline="0" dirty="0">
                <a:solidFill>
                  <a:schemeClr val="tx1"/>
                </a:solidFill>
              </a:rPr>
              <a:t>measure that is similar to GDP, but GNI does not include income earned by foreigners who own resources in that nation. </a:t>
            </a:r>
            <a:endParaRPr lang="en-US" sz="1000" dirty="0">
              <a:latin typeface="Arial" pitchFamily="34" charset="0"/>
              <a:cs typeface="Arial" pitchFamily="34" charset="0"/>
            </a:endParaRPr>
          </a:p>
          <a:p>
            <a:pPr>
              <a:lnSpc>
                <a:spcPct val="90000"/>
              </a:lnSpc>
              <a:defRPr/>
            </a:pPr>
            <a:r>
              <a:rPr lang="en-US" sz="1000" u="sng" dirty="0">
                <a:latin typeface="Arial" pitchFamily="34" charset="0"/>
                <a:cs typeface="Arial" pitchFamily="34" charset="0"/>
              </a:rPr>
              <a:t>Senior citizens</a:t>
            </a:r>
            <a:r>
              <a:rPr lang="en-US" sz="1000" dirty="0">
                <a:latin typeface="Arial" pitchFamily="34" charset="0"/>
                <a:cs typeface="Arial" pitchFamily="34" charset="0"/>
              </a:rPr>
              <a:t>: people over the age of 65.</a:t>
            </a:r>
          </a:p>
          <a:p>
            <a:pPr>
              <a:lnSpc>
                <a:spcPct val="90000"/>
              </a:lnSpc>
              <a:defRPr/>
            </a:pPr>
            <a:r>
              <a:rPr lang="en-US" sz="1000" u="sng" dirty="0">
                <a:latin typeface="Arial" pitchFamily="34" charset="0"/>
                <a:cs typeface="Arial" pitchFamily="34" charset="0"/>
              </a:rPr>
              <a:t>Baby Boomers</a:t>
            </a:r>
            <a:r>
              <a:rPr lang="en-US" sz="1000" dirty="0">
                <a:latin typeface="Arial" pitchFamily="34" charset="0"/>
                <a:cs typeface="Arial" pitchFamily="34" charset="0"/>
              </a:rPr>
              <a:t>: those born between 1946 and 1964—are now creating new opportunities in industries such as tourism, health care, and financial services—all of which are more important to the middle-aged and retired.</a:t>
            </a:r>
          </a:p>
          <a:p>
            <a:pPr>
              <a:lnSpc>
                <a:spcPct val="90000"/>
              </a:lnSpc>
              <a:defRPr/>
            </a:pPr>
            <a:r>
              <a:rPr lang="en-US" sz="1000" u="sng" dirty="0">
                <a:latin typeface="Arial" pitchFamily="34" charset="0"/>
                <a:cs typeface="Arial" pitchFamily="34" charset="0"/>
              </a:rPr>
              <a:t>Generation X</a:t>
            </a:r>
            <a:r>
              <a:rPr lang="en-US" sz="1000" dirty="0">
                <a:latin typeface="Arial" pitchFamily="34" charset="0"/>
                <a:cs typeface="Arial" pitchFamily="34" charset="0"/>
              </a:rPr>
              <a:t>: generation born immediately following the baby boom—from 1965 to 1977.</a:t>
            </a:r>
          </a:p>
          <a:p>
            <a:pPr>
              <a:lnSpc>
                <a:spcPct val="90000"/>
              </a:lnSpc>
              <a:defRPr/>
            </a:pPr>
            <a:r>
              <a:rPr lang="en-US" sz="1000" u="sng" dirty="0">
                <a:latin typeface="Arial" pitchFamily="34" charset="0"/>
                <a:cs typeface="Arial" pitchFamily="34" charset="0"/>
              </a:rPr>
              <a:t>Generation Y</a:t>
            </a:r>
            <a:r>
              <a:rPr lang="en-US" sz="1000" dirty="0">
                <a:latin typeface="Arial" pitchFamily="34" charset="0"/>
                <a:cs typeface="Arial" pitchFamily="34" charset="0"/>
              </a:rPr>
              <a:t>: those born from 1978 to 1994.</a:t>
            </a:r>
          </a:p>
          <a:p>
            <a:pPr>
              <a:lnSpc>
                <a:spcPct val="90000"/>
              </a:lnSpc>
              <a:defRPr/>
            </a:pPr>
            <a:r>
              <a:rPr lang="en-US" sz="1000" u="sng" dirty="0">
                <a:latin typeface="Arial" pitchFamily="34" charset="0"/>
                <a:cs typeface="Arial" pitchFamily="34" charset="0"/>
              </a:rPr>
              <a:t>Generation Z</a:t>
            </a:r>
            <a:r>
              <a:rPr lang="en-US" sz="1000" dirty="0">
                <a:latin typeface="Arial" pitchFamily="34" charset="0"/>
                <a:cs typeface="Arial" pitchFamily="34" charset="0"/>
              </a:rPr>
              <a:t>: t</a:t>
            </a:r>
            <a:r>
              <a:rPr lang="en-US" sz="1000" b="0" i="0" u="none" strike="noStrike" kern="1200" baseline="0" dirty="0">
                <a:solidFill>
                  <a:schemeClr val="tx1"/>
                </a:solidFill>
              </a:rPr>
              <a:t>hose born since 1995.</a:t>
            </a:r>
            <a:endParaRPr lang="en-US" sz="1000" dirty="0">
              <a:latin typeface="Arial" pitchFamily="34" charset="0"/>
              <a:cs typeface="Arial" pitchFamily="34" charset="0"/>
            </a:endParaRPr>
          </a:p>
          <a:p>
            <a:pPr>
              <a:lnSpc>
                <a:spcPct val="90000"/>
              </a:lnSpc>
              <a:defRPr/>
            </a:pPr>
            <a:r>
              <a:rPr lang="en-US" sz="1000" u="sng" dirty="0">
                <a:latin typeface="Arial" pitchFamily="34" charset="0"/>
                <a:cs typeface="Arial" pitchFamily="34" charset="0"/>
              </a:rPr>
              <a:t>Sustainability</a:t>
            </a:r>
            <a:r>
              <a:rPr lang="en-US" sz="1000" dirty="0">
                <a:latin typeface="Arial" pitchFamily="34" charset="0"/>
                <a:cs typeface="Arial" pitchFamily="34" charset="0"/>
              </a:rPr>
              <a:t>: the idea that it’s important to meet present needs without compromising the ability of future generations to meet their own needs.</a:t>
            </a:r>
            <a:endParaRPr lang="en-US" sz="1000" u="sng" dirty="0">
              <a:latin typeface="Arial" pitchFamily="34" charset="0"/>
              <a:cs typeface="Arial" pitchFamily="34" charset="0"/>
            </a:endParaRPr>
          </a:p>
          <a:p>
            <a:pPr>
              <a:lnSpc>
                <a:spcPct val="90000"/>
              </a:lnSpc>
              <a:defRPr/>
            </a:pPr>
            <a:endParaRPr lang="en-US" sz="1050" dirty="0">
              <a:latin typeface="Arial" pitchFamily="34" charset="0"/>
              <a:cs typeface="Arial" pitchFamily="34" charset="0"/>
            </a:endParaRPr>
          </a:p>
        </p:txBody>
      </p:sp>
      <p:sp>
        <p:nvSpPr>
          <p:cNvPr id="109573" name="Text Box 3"/>
          <p:cNvSpPr txBox="1">
            <a:spLocks noChangeArrowheads="1"/>
          </p:cNvSpPr>
          <p:nvPr/>
        </p:nvSpPr>
        <p:spPr bwMode="auto">
          <a:xfrm>
            <a:off x="4389438" y="401638"/>
            <a:ext cx="24415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t>This slide refers to boldfaced terms appearing in Chapter 3.</a:t>
            </a:r>
          </a:p>
        </p:txBody>
      </p:sp>
    </p:spTree>
    <p:extLst>
      <p:ext uri="{BB962C8B-B14F-4D97-AF65-F5344CB8AC3E}">
        <p14:creationId xmlns:p14="http://schemas.microsoft.com/office/powerpoint/2010/main" val="2020454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hyperlink" Target="http://www.viddler.com/embed/f4888816/?f=1&amp;autoplay=0&amp;player=simple&amp;&amp;disablebranding=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www.viddler.com/embed/f15e9546/?f=1&amp;autoplay=0&amp;player=simple&amp;&amp;disablebranding=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3" Type="http://schemas.openxmlformats.org/officeDocument/2006/relationships/hyperlink" Target="http://www.viddler.com/embed/61da5683/?f=1&amp;autoplay=0&amp;player=simple&amp;&amp;disablebranding=0"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4.xml"/><Relationship Id="rId5" Type="http://schemas.openxmlformats.org/officeDocument/2006/relationships/image" Target="../media/image15.jpeg"/><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Chapter 3</a:t>
            </a:r>
          </a:p>
        </p:txBody>
      </p:sp>
      <p:sp>
        <p:nvSpPr>
          <p:cNvPr id="8" name="Subtitle 7"/>
          <p:cNvSpPr>
            <a:spLocks noGrp="1"/>
          </p:cNvSpPr>
          <p:nvPr>
            <p:ph type="subTitle" idx="1"/>
          </p:nvPr>
        </p:nvSpPr>
        <p:spPr>
          <a:xfrm>
            <a:off x="5486400" y="2250280"/>
            <a:ext cx="3117056" cy="2474120"/>
          </a:xfrm>
        </p:spPr>
        <p:txBody>
          <a:bodyPr>
            <a:normAutofit fontScale="92500"/>
          </a:bodyPr>
          <a:lstStyle/>
          <a:p>
            <a:r>
              <a:rPr lang="en-US" dirty="0"/>
              <a:t>Evaluating Opportunities in the Changing Market Environment</a:t>
            </a:r>
          </a:p>
          <a:p>
            <a:endParaRPr lang="en-US" dirty="0"/>
          </a:p>
        </p:txBody>
      </p:sp>
    </p:spTree>
    <p:custDataLst>
      <p:tags r:id="rId1"/>
    </p:custDataLst>
    <p:extLst>
      <p:ext uri="{BB962C8B-B14F-4D97-AF65-F5344CB8AC3E}">
        <p14:creationId xmlns:p14="http://schemas.microsoft.com/office/powerpoint/2010/main" val="101337141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fontScale="85000" lnSpcReduction="20000"/>
          </a:bodyPr>
          <a:lstStyle/>
          <a:p>
            <a:pPr marL="514350" indent="-514350">
              <a:buFont typeface="+mj-lt"/>
              <a:buAutoNum type="arabicPeriod"/>
            </a:pPr>
            <a:r>
              <a:rPr lang="en-US" dirty="0"/>
              <a:t>know the variables that shape the environment of marketing strategy planning.</a:t>
            </a:r>
          </a:p>
          <a:p>
            <a:pPr marL="514350" indent="-514350">
              <a:buFont typeface="+mj-lt"/>
              <a:buAutoNum type="arabicPeriod"/>
            </a:pPr>
            <a:r>
              <a:rPr lang="en-US" dirty="0"/>
              <a:t>understand why company objectives are important in guiding marketing strategy planning.</a:t>
            </a:r>
          </a:p>
          <a:p>
            <a:pPr marL="514350" indent="-514350">
              <a:buFont typeface="+mj-lt"/>
              <a:buAutoNum type="arabicPeriod"/>
            </a:pPr>
            <a:r>
              <a:rPr lang="en-US" dirty="0"/>
              <a:t>see how the resources of a firm affect the search for opportunities.</a:t>
            </a:r>
          </a:p>
          <a:p>
            <a:pPr marL="514350" indent="-514350">
              <a:buFont typeface="+mj-lt"/>
              <a:buAutoNum type="arabicPeriod"/>
            </a:pPr>
            <a:r>
              <a:rPr lang="en-US" dirty="0"/>
              <a:t>know how to conduct a competitor analysis and how different types of competition affect strategy planning.</a:t>
            </a:r>
          </a:p>
          <a:p>
            <a:pPr marL="514350" indent="-514350">
              <a:buFont typeface="+mj-lt"/>
              <a:buAutoNum type="arabicPeriod"/>
            </a:pPr>
            <a:r>
              <a:rPr lang="en-US" dirty="0"/>
              <a:t>understand how the economic and technological environments can affect strategy planning.</a:t>
            </a:r>
          </a:p>
        </p:txBody>
      </p:sp>
    </p:spTree>
    <p:custDataLst>
      <p:tags r:id="rId1"/>
    </p:custDataLst>
    <p:extLst>
      <p:ext uri="{BB962C8B-B14F-4D97-AF65-F5344CB8AC3E}">
        <p14:creationId xmlns:p14="http://schemas.microsoft.com/office/powerpoint/2010/main" val="10664631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normAutofit/>
          </a:bodyPr>
          <a:lstStyle/>
          <a:p>
            <a:pPr marL="514350" indent="-514350">
              <a:buFont typeface="+mj-lt"/>
              <a:buAutoNum type="arabicPeriod" startAt="6"/>
            </a:pPr>
            <a:r>
              <a:rPr lang="en-US" dirty="0"/>
              <a:t>know how elements of the political and legal environment affect marketing strategy planning.</a:t>
            </a:r>
            <a:endParaRPr lang="en-US" b="1" dirty="0"/>
          </a:p>
          <a:p>
            <a:pPr marL="514350" indent="-514350">
              <a:buFont typeface="+mj-lt"/>
              <a:buAutoNum type="arabicPeriod" startAt="6"/>
            </a:pPr>
            <a:r>
              <a:rPr lang="en-US" dirty="0"/>
              <a:t>understand the cultural and social environment and how demographic trends affect strategy planning.</a:t>
            </a:r>
            <a:endParaRPr lang="en-US" b="1" dirty="0"/>
          </a:p>
          <a:p>
            <a:pPr marL="514350" indent="-514350">
              <a:buFont typeface="+mj-lt"/>
              <a:buAutoNum type="arabicPeriod" startAt="6"/>
            </a:pPr>
            <a:r>
              <a:rPr lang="en-US" dirty="0"/>
              <a:t>understand how to screen and evaluate marketing strategy opportunities. </a:t>
            </a:r>
            <a:endParaRPr lang="en-US" b="1" dirty="0"/>
          </a:p>
          <a:p>
            <a:pPr marL="514350" indent="-514350">
              <a:buFont typeface="+mj-lt"/>
              <a:buAutoNum type="arabicPeriod" startAt="6"/>
            </a:pPr>
            <a:r>
              <a:rPr lang="en-US" dirty="0"/>
              <a:t>understand important new terms.</a:t>
            </a:r>
          </a:p>
        </p:txBody>
      </p:sp>
    </p:spTree>
    <p:custDataLst>
      <p:tags r:id="rId1"/>
    </p:custDataLst>
    <p:extLst>
      <p:ext uri="{BB962C8B-B14F-4D97-AF65-F5344CB8AC3E}">
        <p14:creationId xmlns:p14="http://schemas.microsoft.com/office/powerpoint/2010/main" val="38053941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The Marketing Environment</a:t>
            </a:r>
          </a:p>
        </p:txBody>
      </p:sp>
      <p:sp>
        <p:nvSpPr>
          <p:cNvPr id="22" name="Flowchart: Connector 21"/>
          <p:cNvSpPr/>
          <p:nvPr/>
        </p:nvSpPr>
        <p:spPr bwMode="auto">
          <a:xfrm>
            <a:off x="3352800" y="1447800"/>
            <a:ext cx="2286000" cy="2286000"/>
          </a:xfrm>
          <a:prstGeom prst="flowChartConnector">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fontAlgn="auto">
              <a:spcBef>
                <a:spcPts val="0"/>
              </a:spcBef>
              <a:spcAft>
                <a:spcPts val="0"/>
              </a:spcAft>
              <a:defRPr/>
            </a:pPr>
            <a:r>
              <a:rPr lang="en-US" sz="2200" b="1" dirty="0">
                <a:cs typeface="Arial" charset="0"/>
              </a:rPr>
              <a:t>Marketing Strategy Planning Process </a:t>
            </a:r>
            <a:endParaRPr lang="en-US" sz="2200" b="1" kern="0" dirty="0">
              <a:cs typeface="Arial" charset="0"/>
            </a:endParaRPr>
          </a:p>
        </p:txBody>
      </p:sp>
      <p:cxnSp>
        <p:nvCxnSpPr>
          <p:cNvPr id="23" name="Straight Connector 22"/>
          <p:cNvCxnSpPr>
            <a:cxnSpLocks noChangeShapeType="1"/>
            <a:stCxn id="22" idx="3"/>
          </p:cNvCxnSpPr>
          <p:nvPr/>
        </p:nvCxnSpPr>
        <p:spPr bwMode="auto">
          <a:xfrm rot="5400000">
            <a:off x="1981201" y="3627437"/>
            <a:ext cx="1935162" cy="1477963"/>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24" name="Straight Connector 23"/>
          <p:cNvCxnSpPr>
            <a:cxnSpLocks noChangeShapeType="1"/>
            <a:stCxn id="22" idx="5"/>
          </p:cNvCxnSpPr>
          <p:nvPr/>
        </p:nvCxnSpPr>
        <p:spPr bwMode="auto">
          <a:xfrm rot="16200000" flipH="1">
            <a:off x="5037138" y="3665538"/>
            <a:ext cx="1935162" cy="1401762"/>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25" name="Rounded Rectangle 24"/>
          <p:cNvSpPr/>
          <p:nvPr/>
        </p:nvSpPr>
        <p:spPr bwMode="auto">
          <a:xfrm>
            <a:off x="685800" y="5334000"/>
            <a:ext cx="3001964" cy="9144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2000" b="1" dirty="0">
                <a:cs typeface="Arial" charset="0"/>
              </a:rPr>
              <a:t>Narrowing down to the best opportunities</a:t>
            </a:r>
            <a:endParaRPr lang="en-US" sz="2000" b="1" kern="0" dirty="0">
              <a:solidFill>
                <a:sysClr val="windowText" lastClr="000000"/>
              </a:solidFill>
              <a:cs typeface="Arial" charset="0"/>
            </a:endParaRPr>
          </a:p>
        </p:txBody>
      </p:sp>
      <p:sp>
        <p:nvSpPr>
          <p:cNvPr id="26" name="Rounded Rectangle 25"/>
          <p:cNvSpPr/>
          <p:nvPr/>
        </p:nvSpPr>
        <p:spPr bwMode="auto">
          <a:xfrm>
            <a:off x="5181600" y="5334000"/>
            <a:ext cx="3048000" cy="914400"/>
          </a:xfrm>
          <a:prstGeom prst="round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fontAlgn="auto">
              <a:spcBef>
                <a:spcPts val="0"/>
              </a:spcBef>
              <a:spcAft>
                <a:spcPts val="0"/>
              </a:spcAft>
              <a:defRPr/>
            </a:pPr>
            <a:r>
              <a:rPr lang="en-US" sz="2000" b="1" dirty="0">
                <a:cs typeface="Arial" charset="0"/>
              </a:rPr>
              <a:t>Developing a strategy </a:t>
            </a:r>
            <a:endParaRPr lang="en-US" sz="2000" b="1" kern="0" dirty="0">
              <a:solidFill>
                <a:sysClr val="windowText" lastClr="000000"/>
              </a:solidFill>
              <a:cs typeface="Arial" charset="0"/>
            </a:endParaRPr>
          </a:p>
        </p:txBody>
      </p:sp>
    </p:spTree>
    <p:custDataLst>
      <p:tags r:id="rId1"/>
    </p:custDataLst>
    <p:extLst>
      <p:ext uri="{BB962C8B-B14F-4D97-AF65-F5344CB8AC3E}">
        <p14:creationId xmlns:p14="http://schemas.microsoft.com/office/powerpoint/2010/main" val="102337382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1" name="Picture 8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378528" y="1143000"/>
            <a:ext cx="2754406" cy="1927225"/>
          </a:xfrm>
          <a:prstGeom prst="rect">
            <a:avLst/>
          </a:prstGeom>
          <a:noFill/>
          <a:ln>
            <a:noFill/>
          </a:ln>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a:xfrm>
            <a:off x="457200" y="125413"/>
            <a:ext cx="8686800" cy="1398587"/>
          </a:xfrm>
        </p:spPr>
        <p:txBody>
          <a:bodyPr>
            <a:noAutofit/>
          </a:bodyPr>
          <a:lstStyle/>
          <a:p>
            <a:r>
              <a:rPr lang="en-US" sz="3200" dirty="0"/>
              <a:t>Marketing Strategy Planning: Competitors, Company, &amp; External Market Environment (Exhibit 3-1)</a:t>
            </a:r>
          </a:p>
        </p:txBody>
      </p:sp>
      <p:sp>
        <p:nvSpPr>
          <p:cNvPr id="73" name="Line 6"/>
          <p:cNvSpPr>
            <a:spLocks noChangeShapeType="1"/>
          </p:cNvSpPr>
          <p:nvPr/>
        </p:nvSpPr>
        <p:spPr bwMode="auto">
          <a:xfrm>
            <a:off x="6172200" y="4572000"/>
            <a:ext cx="11113" cy="23971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9717" name="Line 10"/>
          <p:cNvSpPr>
            <a:spLocks noChangeShapeType="1"/>
          </p:cNvSpPr>
          <p:nvPr/>
        </p:nvSpPr>
        <p:spPr bwMode="auto">
          <a:xfrm flipH="1">
            <a:off x="1192212" y="2057400"/>
            <a:ext cx="5118893" cy="0"/>
          </a:xfrm>
          <a:prstGeom prst="line">
            <a:avLst/>
          </a:prstGeom>
          <a:noFill/>
          <a:ln w="38100">
            <a:solidFill>
              <a:srgbClr val="CC99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9718" name="Line 11"/>
          <p:cNvSpPr>
            <a:spLocks noChangeShapeType="1"/>
          </p:cNvSpPr>
          <p:nvPr/>
        </p:nvSpPr>
        <p:spPr bwMode="auto">
          <a:xfrm>
            <a:off x="1192213" y="2057400"/>
            <a:ext cx="0" cy="914400"/>
          </a:xfrm>
          <a:prstGeom prst="line">
            <a:avLst/>
          </a:prstGeom>
          <a:noFill/>
          <a:ln w="38100">
            <a:solidFill>
              <a:srgbClr val="CC99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7" name="AutoShape 20"/>
          <p:cNvSpPr>
            <a:spLocks noChangeArrowheads="1"/>
          </p:cNvSpPr>
          <p:nvPr/>
        </p:nvSpPr>
        <p:spPr bwMode="auto">
          <a:xfrm>
            <a:off x="2382838" y="2994025"/>
            <a:ext cx="1997075" cy="1011238"/>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lstStyle/>
          <a:p>
            <a:pPr algn="l">
              <a:defRPr/>
            </a:pPr>
            <a:r>
              <a:rPr lang="en-US" sz="1800" b="1" dirty="0">
                <a:cs typeface="Arial" pitchFamily="34" charset="0"/>
              </a:rPr>
              <a:t>Competitors</a:t>
            </a:r>
          </a:p>
          <a:p>
            <a:pPr algn="l">
              <a:buFontTx/>
              <a:buChar char="•"/>
              <a:defRPr/>
            </a:pPr>
            <a:r>
              <a:rPr lang="en-US" sz="1800" b="1" dirty="0">
                <a:cs typeface="Arial" pitchFamily="34" charset="0"/>
              </a:rPr>
              <a:t>  Current</a:t>
            </a:r>
          </a:p>
          <a:p>
            <a:pPr algn="l">
              <a:buFontTx/>
              <a:buChar char="•"/>
              <a:defRPr/>
            </a:pPr>
            <a:r>
              <a:rPr lang="en-US" sz="1800" b="1" dirty="0">
                <a:cs typeface="Arial" pitchFamily="34" charset="0"/>
              </a:rPr>
              <a:t>  Prospective</a:t>
            </a:r>
          </a:p>
        </p:txBody>
      </p:sp>
      <p:grpSp>
        <p:nvGrpSpPr>
          <p:cNvPr id="3" name="Group 21"/>
          <p:cNvGrpSpPr>
            <a:grpSpLocks/>
          </p:cNvGrpSpPr>
          <p:nvPr/>
        </p:nvGrpSpPr>
        <p:grpSpPr bwMode="auto">
          <a:xfrm>
            <a:off x="3352800" y="2514599"/>
            <a:ext cx="2958305" cy="479426"/>
            <a:chOff x="3352800" y="2514600"/>
            <a:chExt cx="3276600" cy="457200"/>
          </a:xfrm>
        </p:grpSpPr>
        <p:sp>
          <p:nvSpPr>
            <p:cNvPr id="79" name="Line 22"/>
            <p:cNvSpPr>
              <a:spLocks noChangeShapeType="1"/>
            </p:cNvSpPr>
            <p:nvPr/>
          </p:nvSpPr>
          <p:spPr bwMode="auto">
            <a:xfrm flipH="1">
              <a:off x="3352800" y="2514600"/>
              <a:ext cx="3276600" cy="0"/>
            </a:xfrm>
            <a:prstGeom prst="line">
              <a:avLst/>
            </a:prstGeom>
            <a:noFill/>
            <a:ln w="38100">
              <a:solidFill>
                <a:schemeClr val="bg2">
                  <a:lumMod val="75000"/>
                </a:schemeClr>
              </a:solidFill>
              <a:prstDash val="solid"/>
              <a:round/>
              <a:headEnd/>
              <a:tailEnd/>
            </a:ln>
          </p:spPr>
          <p:txBody>
            <a:bodyPr/>
            <a:lstStyle/>
            <a:p>
              <a:pPr>
                <a:defRPr/>
              </a:pPr>
              <a:endParaRPr lang="en-US" b="1" dirty="0">
                <a:latin typeface="Arial" charset="0"/>
                <a:cs typeface="Arial" charset="0"/>
              </a:endParaRPr>
            </a:p>
          </p:txBody>
        </p:sp>
        <p:sp>
          <p:nvSpPr>
            <p:cNvPr id="80" name="Line 23"/>
            <p:cNvSpPr>
              <a:spLocks noChangeShapeType="1"/>
            </p:cNvSpPr>
            <p:nvPr/>
          </p:nvSpPr>
          <p:spPr bwMode="auto">
            <a:xfrm>
              <a:off x="3352800" y="2514600"/>
              <a:ext cx="0" cy="457200"/>
            </a:xfrm>
            <a:prstGeom prst="line">
              <a:avLst/>
            </a:prstGeom>
            <a:noFill/>
            <a:ln w="38100">
              <a:solidFill>
                <a:schemeClr val="bg2">
                  <a:lumMod val="75000"/>
                </a:schemeClr>
              </a:solidFill>
              <a:prstDash val="solid"/>
              <a:round/>
              <a:headEnd/>
              <a:tailEnd type="triangle" w="med" len="med"/>
            </a:ln>
          </p:spPr>
          <p:txBody>
            <a:bodyPr/>
            <a:lstStyle/>
            <a:p>
              <a:pPr>
                <a:defRPr/>
              </a:pPr>
              <a:endParaRPr lang="en-US" b="1" dirty="0">
                <a:latin typeface="Arial" charset="0"/>
                <a:cs typeface="Arial" charset="0"/>
              </a:endParaRPr>
            </a:p>
          </p:txBody>
        </p:sp>
      </p:grpSp>
      <p:sp>
        <p:nvSpPr>
          <p:cNvPr id="81" name="AutoShape 12"/>
          <p:cNvSpPr>
            <a:spLocks noChangeArrowheads="1"/>
          </p:cNvSpPr>
          <p:nvPr/>
        </p:nvSpPr>
        <p:spPr bwMode="auto">
          <a:xfrm>
            <a:off x="231775" y="2994025"/>
            <a:ext cx="1997075" cy="101123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lstStyle/>
          <a:p>
            <a:pPr algn="l"/>
            <a:r>
              <a:rPr lang="en-US" sz="1800" b="1" dirty="0">
                <a:cs typeface="Arial" pitchFamily="34" charset="0"/>
              </a:rPr>
              <a:t>Company</a:t>
            </a:r>
          </a:p>
          <a:p>
            <a:pPr algn="l">
              <a:buFontTx/>
              <a:buChar char="•"/>
            </a:pPr>
            <a:r>
              <a:rPr lang="en-US" sz="1800" b="1" dirty="0">
                <a:cs typeface="Arial" pitchFamily="34" charset="0"/>
              </a:rPr>
              <a:t>  Objectives</a:t>
            </a:r>
          </a:p>
          <a:p>
            <a:pPr algn="l">
              <a:buFontTx/>
              <a:buChar char="•"/>
            </a:pPr>
            <a:r>
              <a:rPr lang="en-US" sz="1800" b="1" dirty="0">
                <a:cs typeface="Arial" pitchFamily="34" charset="0"/>
              </a:rPr>
              <a:t>  Resources</a:t>
            </a:r>
          </a:p>
        </p:txBody>
      </p:sp>
      <p:grpSp>
        <p:nvGrpSpPr>
          <p:cNvPr id="4" name="Group 26"/>
          <p:cNvGrpSpPr>
            <a:grpSpLocks/>
          </p:cNvGrpSpPr>
          <p:nvPr/>
        </p:nvGrpSpPr>
        <p:grpSpPr bwMode="auto">
          <a:xfrm>
            <a:off x="5535613" y="2652713"/>
            <a:ext cx="788987" cy="395287"/>
            <a:chOff x="3727" y="1671"/>
            <a:chExt cx="295" cy="215"/>
          </a:xfrm>
        </p:grpSpPr>
        <p:sp>
          <p:nvSpPr>
            <p:cNvPr id="29713" name="Line 27"/>
            <p:cNvSpPr>
              <a:spLocks noChangeShapeType="1"/>
            </p:cNvSpPr>
            <p:nvPr/>
          </p:nvSpPr>
          <p:spPr bwMode="auto">
            <a:xfrm flipH="1">
              <a:off x="3727" y="1671"/>
              <a:ext cx="295" cy="0"/>
            </a:xfrm>
            <a:prstGeom prst="line">
              <a:avLst/>
            </a:prstGeom>
            <a:noFill/>
            <a:ln w="38100">
              <a:solidFill>
                <a:srgbClr val="C00000"/>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9714" name="Line 28"/>
            <p:cNvSpPr>
              <a:spLocks noChangeShapeType="1"/>
            </p:cNvSpPr>
            <p:nvPr/>
          </p:nvSpPr>
          <p:spPr bwMode="auto">
            <a:xfrm>
              <a:off x="3727" y="1671"/>
              <a:ext cx="0" cy="215"/>
            </a:xfrm>
            <a:prstGeom prst="line">
              <a:avLst/>
            </a:prstGeom>
            <a:noFill/>
            <a:ln w="3810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85" name="AutoShape 25"/>
          <p:cNvSpPr>
            <a:spLocks noChangeArrowheads="1"/>
          </p:cNvSpPr>
          <p:nvPr/>
        </p:nvSpPr>
        <p:spPr bwMode="auto">
          <a:xfrm>
            <a:off x="4533900" y="3062288"/>
            <a:ext cx="3840163" cy="1509712"/>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lstStyle/>
          <a:p>
            <a:pPr algn="l"/>
            <a:r>
              <a:rPr lang="en-US" sz="1800" b="1" dirty="0">
                <a:cs typeface="Arial" pitchFamily="34" charset="0"/>
              </a:rPr>
              <a:t>External Market Environment</a:t>
            </a:r>
          </a:p>
          <a:p>
            <a:pPr algn="l">
              <a:buFontTx/>
              <a:buChar char="•"/>
            </a:pPr>
            <a:r>
              <a:rPr lang="en-US" sz="1800" b="1" dirty="0">
                <a:cs typeface="Arial" pitchFamily="34" charset="0"/>
              </a:rPr>
              <a:t>  Economic</a:t>
            </a:r>
          </a:p>
          <a:p>
            <a:pPr algn="l">
              <a:buFontTx/>
              <a:buChar char="•"/>
            </a:pPr>
            <a:r>
              <a:rPr lang="en-US" sz="1800" b="1" dirty="0">
                <a:cs typeface="Arial" pitchFamily="34" charset="0"/>
              </a:rPr>
              <a:t>  Technological</a:t>
            </a:r>
          </a:p>
          <a:p>
            <a:pPr algn="l">
              <a:buFontTx/>
              <a:buChar char="•"/>
            </a:pPr>
            <a:r>
              <a:rPr lang="en-US" sz="1800" b="1" dirty="0">
                <a:cs typeface="Arial" pitchFamily="34" charset="0"/>
              </a:rPr>
              <a:t>  Political &amp; legal</a:t>
            </a:r>
          </a:p>
          <a:p>
            <a:pPr algn="l">
              <a:buFontTx/>
              <a:buChar char="•"/>
            </a:pPr>
            <a:r>
              <a:rPr lang="en-US" sz="1800" b="1" dirty="0">
                <a:cs typeface="Arial" pitchFamily="34" charset="0"/>
              </a:rPr>
              <a:t>  Cultural &amp; social</a:t>
            </a:r>
          </a:p>
        </p:txBody>
      </p:sp>
      <p:sp>
        <p:nvSpPr>
          <p:cNvPr id="86" name="Line 4"/>
          <p:cNvSpPr>
            <a:spLocks noChangeShapeType="1"/>
          </p:cNvSpPr>
          <p:nvPr/>
        </p:nvSpPr>
        <p:spPr bwMode="auto">
          <a:xfrm>
            <a:off x="1295400" y="4032250"/>
            <a:ext cx="0" cy="7683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87" name="Line 5"/>
          <p:cNvSpPr>
            <a:spLocks noChangeShapeType="1"/>
          </p:cNvSpPr>
          <p:nvPr/>
        </p:nvSpPr>
        <p:spPr bwMode="auto">
          <a:xfrm>
            <a:off x="3132138" y="4032250"/>
            <a:ext cx="0" cy="7683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grpSp>
        <p:nvGrpSpPr>
          <p:cNvPr id="5" name="Group 29"/>
          <p:cNvGrpSpPr>
            <a:grpSpLocks/>
          </p:cNvGrpSpPr>
          <p:nvPr/>
        </p:nvGrpSpPr>
        <p:grpSpPr bwMode="auto">
          <a:xfrm>
            <a:off x="2286000" y="5715000"/>
            <a:ext cx="4038600" cy="765175"/>
            <a:chOff x="829" y="3624"/>
            <a:chExt cx="4379" cy="482"/>
          </a:xfrm>
        </p:grpSpPr>
        <p:sp>
          <p:nvSpPr>
            <p:cNvPr id="29711" name="Line 31"/>
            <p:cNvSpPr>
              <a:spLocks noChangeShapeType="1"/>
            </p:cNvSpPr>
            <p:nvPr/>
          </p:nvSpPr>
          <p:spPr bwMode="auto">
            <a:xfrm rot="5400000" flipV="1">
              <a:off x="2774" y="3744"/>
              <a:ext cx="240" cy="0"/>
            </a:xfrm>
            <a:prstGeom prst="line">
              <a:avLst/>
            </a:prstGeom>
            <a:ln>
              <a:headEnd/>
              <a:tailEnd type="triangle" w="med" len="med"/>
            </a:ln>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cs typeface="Arial" pitchFamily="34" charset="0"/>
              </a:endParaRPr>
            </a:p>
          </p:txBody>
        </p:sp>
        <p:sp>
          <p:nvSpPr>
            <p:cNvPr id="29712" name="AutoShape 30"/>
            <p:cNvSpPr>
              <a:spLocks noChangeArrowheads="1"/>
            </p:cNvSpPr>
            <p:nvPr/>
          </p:nvSpPr>
          <p:spPr bwMode="auto">
            <a:xfrm>
              <a:off x="829" y="3864"/>
              <a:ext cx="4379" cy="242"/>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000" b="1" dirty="0">
                  <a:cs typeface="Arial" pitchFamily="34" charset="0"/>
                </a:rPr>
                <a:t>Best opportunities to pursue</a:t>
              </a:r>
            </a:p>
          </p:txBody>
        </p:sp>
      </p:grpSp>
      <p:sp>
        <p:nvSpPr>
          <p:cNvPr id="92" name="AutoShape 3"/>
          <p:cNvSpPr>
            <a:spLocks noChangeArrowheads="1"/>
          </p:cNvSpPr>
          <p:nvPr/>
        </p:nvSpPr>
        <p:spPr bwMode="auto">
          <a:xfrm>
            <a:off x="990600" y="4811713"/>
            <a:ext cx="6629400" cy="1076325"/>
          </a:xfrm>
          <a:custGeom>
            <a:avLst/>
            <a:gdLst>
              <a:gd name="T0" fmla="*/ 2147483647 w 21600"/>
              <a:gd name="T1" fmla="*/ 0 h 21600"/>
              <a:gd name="T2" fmla="*/ 2147483647 w 21600"/>
              <a:gd name="T3" fmla="*/ 0 h 21600"/>
              <a:gd name="T4" fmla="*/ 2147483647 w 21600"/>
              <a:gd name="T5" fmla="*/ 0 h 21600"/>
              <a:gd name="T6" fmla="*/ 2147483647 w 21600"/>
              <a:gd name="T7" fmla="*/ 0 h 21600"/>
              <a:gd name="T8" fmla="*/ 0 60000 65536"/>
              <a:gd name="T9" fmla="*/ 0 60000 65536"/>
              <a:gd name="T10" fmla="*/ 0 60000 65536"/>
              <a:gd name="T11" fmla="*/ 0 60000 65536"/>
              <a:gd name="T12" fmla="*/ 4500 w 21600"/>
              <a:gd name="T13" fmla="*/ 4492 h 21600"/>
              <a:gd name="T14" fmla="*/ 17100 w 21600"/>
              <a:gd name="T15" fmla="*/ 1710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marL="396875" algn="l">
              <a:lnSpc>
                <a:spcPct val="90000"/>
              </a:lnSpc>
            </a:pPr>
            <a:r>
              <a:rPr lang="en-US" sz="1800" b="1" dirty="0">
                <a:cs typeface="Arial" pitchFamily="34" charset="0"/>
              </a:rPr>
              <a:t>Evaluating Opportunities</a:t>
            </a:r>
          </a:p>
          <a:p>
            <a:pPr marL="396875" algn="l">
              <a:lnSpc>
                <a:spcPct val="90000"/>
              </a:lnSpc>
              <a:buFontTx/>
              <a:buChar char="•"/>
            </a:pPr>
            <a:r>
              <a:rPr lang="en-US" sz="1600" b="1" dirty="0">
                <a:cs typeface="Arial" pitchFamily="34" charset="0"/>
              </a:rPr>
              <a:t>  Screening criteria</a:t>
            </a:r>
          </a:p>
          <a:p>
            <a:pPr marL="396875" algn="l">
              <a:lnSpc>
                <a:spcPct val="90000"/>
              </a:lnSpc>
              <a:buFontTx/>
              <a:buChar char="•"/>
            </a:pPr>
            <a:r>
              <a:rPr lang="en-US" sz="1600" b="1" dirty="0">
                <a:cs typeface="Arial" pitchFamily="34" charset="0"/>
              </a:rPr>
              <a:t>  Planning grids</a:t>
            </a:r>
          </a:p>
        </p:txBody>
      </p:sp>
    </p:spTree>
    <p:custDataLst>
      <p:tags r:id="rId1"/>
    </p:custDataLst>
    <p:extLst>
      <p:ext uri="{BB962C8B-B14F-4D97-AF65-F5344CB8AC3E}">
        <p14:creationId xmlns:p14="http://schemas.microsoft.com/office/powerpoint/2010/main" val="155998096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up)">
                                      <p:cBhvr>
                                        <p:cTn id="7" dur="500"/>
                                        <p:tgtEl>
                                          <p:spTgt spid="9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9717"/>
                                        </p:tgtEl>
                                        <p:attrNameLst>
                                          <p:attrName>style.visibility</p:attrName>
                                        </p:attrNameLst>
                                      </p:cBhvr>
                                      <p:to>
                                        <p:strVal val="visible"/>
                                      </p:to>
                                    </p:set>
                                    <p:animEffect transition="in" filter="wipe(right)">
                                      <p:cBhvr>
                                        <p:cTn id="11" dur="500"/>
                                        <p:tgtEl>
                                          <p:spTgt spid="2971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9718"/>
                                        </p:tgtEl>
                                        <p:attrNameLst>
                                          <p:attrName>style.visibility</p:attrName>
                                        </p:attrNameLst>
                                      </p:cBhvr>
                                      <p:to>
                                        <p:strVal val="visible"/>
                                      </p:to>
                                    </p:set>
                                    <p:animEffect transition="in" filter="wipe(up)">
                                      <p:cBhvr>
                                        <p:cTn id="15" dur="250"/>
                                        <p:tgtEl>
                                          <p:spTgt spid="29718"/>
                                        </p:tgtEl>
                                      </p:cBhvr>
                                    </p:animEffect>
                                  </p:childTnLst>
                                </p:cTn>
                              </p:par>
                            </p:childTnLst>
                          </p:cTn>
                        </p:par>
                        <p:par>
                          <p:cTn id="16" fill="hold" nodeType="afterGroup">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up)">
                                      <p:cBhvr>
                                        <p:cTn id="19" dur="500"/>
                                        <p:tgtEl>
                                          <p:spTgt spid="8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nodeType="afterGroup">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up)">
                                      <p:cBhvr>
                                        <p:cTn id="28" dur="500"/>
                                        <p:tgtEl>
                                          <p:spTgt spid="7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up)">
                                      <p:cBhvr>
                                        <p:cTn id="37" dur="500"/>
                                        <p:tgtEl>
                                          <p:spTgt spid="8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wipe(up)">
                                      <p:cBhvr>
                                        <p:cTn id="42" dur="500"/>
                                        <p:tgtEl>
                                          <p:spTgt spid="86"/>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up)">
                                      <p:cBhvr>
                                        <p:cTn id="45" dur="500"/>
                                        <p:tgtEl>
                                          <p:spTgt spid="8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up)">
                                      <p:cBhvr>
                                        <p:cTn id="48" dur="500"/>
                                        <p:tgtEl>
                                          <p:spTgt spid="73"/>
                                        </p:tgtEl>
                                      </p:cBhvr>
                                    </p:animEffect>
                                  </p:childTnLst>
                                </p:cTn>
                              </p:par>
                            </p:childTnLst>
                          </p:cTn>
                        </p:par>
                        <p:par>
                          <p:cTn id="49" fill="hold" nodeType="afterGroup">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wipe(up)">
                                      <p:cBhvr>
                                        <p:cTn id="52" dur="500"/>
                                        <p:tgtEl>
                                          <p:spTgt spid="9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up)">
                                      <p:cBhvr>
                                        <p:cTn id="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29717" grpId="0" animBg="1"/>
      <p:bldP spid="29718" grpId="0" animBg="1"/>
      <p:bldP spid="77" grpId="0" animBg="1"/>
      <p:bldP spid="81" grpId="0" animBg="1"/>
      <p:bldP spid="85" grpId="0" animBg="1"/>
      <p:bldP spid="86" grpId="0" animBg="1"/>
      <p:bldP spid="87" grpId="0" animBg="1"/>
      <p:bldP spid="9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1752600" y="1905000"/>
            <a:ext cx="1066800" cy="4267200"/>
            <a:chOff x="1752600" y="1905000"/>
            <a:chExt cx="1066800" cy="4267200"/>
          </a:xfrm>
        </p:grpSpPr>
        <p:cxnSp>
          <p:nvCxnSpPr>
            <p:cNvPr id="15" name="Straight Connector 37"/>
            <p:cNvCxnSpPr>
              <a:cxnSpLocks noChangeShapeType="1"/>
            </p:cNvCxnSpPr>
            <p:nvPr/>
          </p:nvCxnSpPr>
          <p:spPr bwMode="auto">
            <a:xfrm>
              <a:off x="2057400" y="4419600"/>
              <a:ext cx="5334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6" name="Straight Connector 35"/>
            <p:cNvCxnSpPr>
              <a:cxnSpLocks noChangeShapeType="1"/>
            </p:cNvCxnSpPr>
            <p:nvPr/>
          </p:nvCxnSpPr>
          <p:spPr bwMode="auto">
            <a:xfrm>
              <a:off x="2057400" y="1905000"/>
              <a:ext cx="466725"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7" name="Straight Connector 36"/>
            <p:cNvCxnSpPr>
              <a:cxnSpLocks noChangeShapeType="1"/>
            </p:cNvCxnSpPr>
            <p:nvPr/>
          </p:nvCxnSpPr>
          <p:spPr bwMode="auto">
            <a:xfrm>
              <a:off x="2057400" y="2743200"/>
              <a:ext cx="5334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8" name="Straight Connector 38"/>
            <p:cNvCxnSpPr>
              <a:cxnSpLocks noChangeShapeType="1"/>
            </p:cNvCxnSpPr>
            <p:nvPr/>
          </p:nvCxnSpPr>
          <p:spPr bwMode="auto">
            <a:xfrm>
              <a:off x="2057400" y="5257800"/>
              <a:ext cx="5334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9" name="Straight Connector 39"/>
            <p:cNvCxnSpPr>
              <a:cxnSpLocks noChangeShapeType="1"/>
            </p:cNvCxnSpPr>
            <p:nvPr/>
          </p:nvCxnSpPr>
          <p:spPr bwMode="auto">
            <a:xfrm>
              <a:off x="2057400" y="6172200"/>
              <a:ext cx="5334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21"/>
            <p:cNvCxnSpPr>
              <a:cxnSpLocks noChangeShapeType="1"/>
            </p:cNvCxnSpPr>
            <p:nvPr/>
          </p:nvCxnSpPr>
          <p:spPr bwMode="auto">
            <a:xfrm>
              <a:off x="1752600" y="3581400"/>
              <a:ext cx="10668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0" name="Straight Connector 31"/>
            <p:cNvCxnSpPr>
              <a:cxnSpLocks noChangeShapeType="1"/>
            </p:cNvCxnSpPr>
            <p:nvPr/>
          </p:nvCxnSpPr>
          <p:spPr bwMode="auto">
            <a:xfrm rot="5400000">
              <a:off x="-76200" y="4038600"/>
              <a:ext cx="42672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2"/>
          <p:cNvGrpSpPr/>
          <p:nvPr/>
        </p:nvGrpSpPr>
        <p:grpSpPr>
          <a:xfrm>
            <a:off x="6248400" y="2743200"/>
            <a:ext cx="609601" cy="3276600"/>
            <a:chOff x="6248400" y="2819400"/>
            <a:chExt cx="609601" cy="3276600"/>
          </a:xfrm>
        </p:grpSpPr>
        <p:cxnSp>
          <p:nvCxnSpPr>
            <p:cNvPr id="35" name="Straight Connector 58"/>
            <p:cNvCxnSpPr>
              <a:cxnSpLocks noChangeShapeType="1"/>
            </p:cNvCxnSpPr>
            <p:nvPr/>
          </p:nvCxnSpPr>
          <p:spPr bwMode="auto">
            <a:xfrm rot="10800000">
              <a:off x="6553200" y="40386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36" name="Straight Connector 57"/>
            <p:cNvCxnSpPr>
              <a:cxnSpLocks noChangeShapeType="1"/>
            </p:cNvCxnSpPr>
            <p:nvPr/>
          </p:nvCxnSpPr>
          <p:spPr bwMode="auto">
            <a:xfrm rot="10800000">
              <a:off x="6553200" y="28194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7" name="Straight Connector 54"/>
            <p:cNvCxnSpPr>
              <a:cxnSpLocks noChangeShapeType="1"/>
            </p:cNvCxnSpPr>
            <p:nvPr/>
          </p:nvCxnSpPr>
          <p:spPr bwMode="auto">
            <a:xfrm rot="5400000">
              <a:off x="4914900" y="4457700"/>
              <a:ext cx="32766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8" name="Straight Connector 59"/>
            <p:cNvCxnSpPr>
              <a:cxnSpLocks noChangeShapeType="1"/>
            </p:cNvCxnSpPr>
            <p:nvPr/>
          </p:nvCxnSpPr>
          <p:spPr bwMode="auto">
            <a:xfrm rot="10800000">
              <a:off x="6553200" y="6094413"/>
              <a:ext cx="304800" cy="15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9" name="Straight Connector 64"/>
            <p:cNvCxnSpPr>
              <a:cxnSpLocks noChangeShapeType="1"/>
            </p:cNvCxnSpPr>
            <p:nvPr/>
          </p:nvCxnSpPr>
          <p:spPr bwMode="auto">
            <a:xfrm rot="10800000">
              <a:off x="6248400" y="44196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67" name="Straight Connector 58"/>
            <p:cNvCxnSpPr>
              <a:cxnSpLocks noChangeShapeType="1"/>
            </p:cNvCxnSpPr>
            <p:nvPr/>
          </p:nvCxnSpPr>
          <p:spPr bwMode="auto">
            <a:xfrm rot="10800000">
              <a:off x="6553201" y="5027611"/>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sp>
        <p:nvSpPr>
          <p:cNvPr id="33794" name="Rectangle 2"/>
          <p:cNvSpPr>
            <a:spLocks noGrp="1" noChangeArrowheads="1"/>
          </p:cNvSpPr>
          <p:nvPr>
            <p:ph type="title"/>
          </p:nvPr>
        </p:nvSpPr>
        <p:spPr>
          <a:xfrm>
            <a:off x="457200" y="152400"/>
            <a:ext cx="8229600" cy="1398587"/>
          </a:xfrm>
        </p:spPr>
        <p:txBody>
          <a:bodyPr>
            <a:normAutofit fontScale="90000"/>
          </a:bodyPr>
          <a:lstStyle/>
          <a:p>
            <a:r>
              <a:rPr lang="en-US" dirty="0"/>
              <a:t>A Hierarchy of Objectives</a:t>
            </a:r>
            <a:br>
              <a:rPr lang="en-US" dirty="0"/>
            </a:br>
            <a:r>
              <a:rPr lang="en-US" dirty="0"/>
              <a:t>(Exhibit 3-2)</a:t>
            </a:r>
          </a:p>
        </p:txBody>
      </p:sp>
      <p:grpSp>
        <p:nvGrpSpPr>
          <p:cNvPr id="7" name="Group 6"/>
          <p:cNvGrpSpPr/>
          <p:nvPr/>
        </p:nvGrpSpPr>
        <p:grpSpPr>
          <a:xfrm>
            <a:off x="6781800" y="2209800"/>
            <a:ext cx="1676399" cy="4245323"/>
            <a:chOff x="6781800" y="2209800"/>
            <a:chExt cx="1905000" cy="4245323"/>
          </a:xfrm>
        </p:grpSpPr>
        <p:sp>
          <p:nvSpPr>
            <p:cNvPr id="44" name="AutoShape 38">
              <a:hlinkHover r:id="" action="ppaction://macro?name=changecolor"/>
            </p:cNvPr>
            <p:cNvSpPr>
              <a:spLocks noChangeArrowheads="1"/>
            </p:cNvSpPr>
            <p:nvPr/>
          </p:nvSpPr>
          <p:spPr bwMode="auto">
            <a:xfrm>
              <a:off x="6781800" y="2209800"/>
              <a:ext cx="1828800" cy="98742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Personal Selling Objectives</a:t>
              </a:r>
            </a:p>
          </p:txBody>
        </p:sp>
        <p:sp>
          <p:nvSpPr>
            <p:cNvPr id="45" name="AutoShape 39">
              <a:hlinkHover r:id="" action="ppaction://macro?name=changecolor"/>
            </p:cNvPr>
            <p:cNvSpPr>
              <a:spLocks noChangeArrowheads="1"/>
            </p:cNvSpPr>
            <p:nvPr/>
          </p:nvSpPr>
          <p:spPr bwMode="auto">
            <a:xfrm>
              <a:off x="6781800" y="3276600"/>
              <a:ext cx="1828800" cy="98742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Mass Selling Objectives</a:t>
              </a:r>
            </a:p>
          </p:txBody>
        </p:sp>
        <p:sp>
          <p:nvSpPr>
            <p:cNvPr id="46" name="AutoShape 40">
              <a:hlinkHover r:id="" action="ppaction://macro?name=changecolor"/>
            </p:cNvPr>
            <p:cNvSpPr>
              <a:spLocks noChangeArrowheads="1"/>
            </p:cNvSpPr>
            <p:nvPr/>
          </p:nvSpPr>
          <p:spPr bwMode="auto">
            <a:xfrm>
              <a:off x="6858000" y="5464523"/>
              <a:ext cx="1828800" cy="990600"/>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Sales Promotion Objectives</a:t>
              </a:r>
            </a:p>
          </p:txBody>
        </p:sp>
        <p:sp>
          <p:nvSpPr>
            <p:cNvPr id="51" name="AutoShape 39">
              <a:hlinkHover r:id="" action="ppaction://macro?name=changecolor"/>
            </p:cNvPr>
            <p:cNvSpPr>
              <a:spLocks noChangeArrowheads="1"/>
            </p:cNvSpPr>
            <p:nvPr/>
          </p:nvSpPr>
          <p:spPr bwMode="auto">
            <a:xfrm>
              <a:off x="6835715" y="4419600"/>
              <a:ext cx="1828800" cy="98742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Publicity Objectives</a:t>
              </a:r>
            </a:p>
          </p:txBody>
        </p:sp>
      </p:grpSp>
      <p:grpSp>
        <p:nvGrpSpPr>
          <p:cNvPr id="5" name="Group 4"/>
          <p:cNvGrpSpPr/>
          <p:nvPr/>
        </p:nvGrpSpPr>
        <p:grpSpPr>
          <a:xfrm>
            <a:off x="3810000" y="2209800"/>
            <a:ext cx="838200" cy="3278188"/>
            <a:chOff x="3810000" y="2209800"/>
            <a:chExt cx="838200" cy="3278188"/>
          </a:xfrm>
        </p:grpSpPr>
        <p:cxnSp>
          <p:nvCxnSpPr>
            <p:cNvPr id="63" name="Straight Connector 37"/>
            <p:cNvCxnSpPr>
              <a:cxnSpLocks noChangeShapeType="1"/>
            </p:cNvCxnSpPr>
            <p:nvPr/>
          </p:nvCxnSpPr>
          <p:spPr bwMode="auto">
            <a:xfrm>
              <a:off x="3810000" y="3556348"/>
              <a:ext cx="5334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46"/>
            <p:cNvCxnSpPr>
              <a:cxnSpLocks noChangeShapeType="1"/>
            </p:cNvCxnSpPr>
            <p:nvPr/>
          </p:nvCxnSpPr>
          <p:spPr bwMode="auto">
            <a:xfrm rot="5400000">
              <a:off x="2705100" y="3848100"/>
              <a:ext cx="32766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4" name="Straight Connector 48"/>
            <p:cNvCxnSpPr>
              <a:cxnSpLocks noChangeShapeType="1"/>
            </p:cNvCxnSpPr>
            <p:nvPr/>
          </p:nvCxnSpPr>
          <p:spPr bwMode="auto">
            <a:xfrm rot="10800000">
              <a:off x="4343400" y="22098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5" name="Straight Connector 50"/>
            <p:cNvCxnSpPr>
              <a:cxnSpLocks noChangeShapeType="1"/>
            </p:cNvCxnSpPr>
            <p:nvPr/>
          </p:nvCxnSpPr>
          <p:spPr bwMode="auto">
            <a:xfrm rot="10800000">
              <a:off x="4343400" y="43434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6" name="Straight Connector 52"/>
            <p:cNvCxnSpPr>
              <a:cxnSpLocks noChangeShapeType="1"/>
            </p:cNvCxnSpPr>
            <p:nvPr/>
          </p:nvCxnSpPr>
          <p:spPr bwMode="auto">
            <a:xfrm rot="10800000">
              <a:off x="4343400" y="54864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60" name="Straight Connector 65"/>
            <p:cNvCxnSpPr>
              <a:cxnSpLocks noChangeShapeType="1"/>
            </p:cNvCxnSpPr>
            <p:nvPr/>
          </p:nvCxnSpPr>
          <p:spPr bwMode="auto">
            <a:xfrm rot="10800000">
              <a:off x="4343400" y="3276600"/>
              <a:ext cx="304800"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3"/>
          <p:cNvGrpSpPr/>
          <p:nvPr/>
        </p:nvGrpSpPr>
        <p:grpSpPr>
          <a:xfrm>
            <a:off x="2436813" y="1600200"/>
            <a:ext cx="1604962" cy="4803775"/>
            <a:chOff x="2436813" y="1600200"/>
            <a:chExt cx="1604962" cy="4803775"/>
          </a:xfrm>
        </p:grpSpPr>
        <p:sp>
          <p:nvSpPr>
            <p:cNvPr id="20" name="AutoShape 28">
              <a:hlinkHover r:id="" action="ppaction://macro?name=changecolor"/>
            </p:cNvPr>
            <p:cNvSpPr>
              <a:spLocks noChangeArrowheads="1"/>
            </p:cNvSpPr>
            <p:nvPr/>
          </p:nvSpPr>
          <p:spPr bwMode="auto">
            <a:xfrm>
              <a:off x="2438400" y="57912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IT Objectives</a:t>
              </a:r>
            </a:p>
          </p:txBody>
        </p:sp>
        <p:sp>
          <p:nvSpPr>
            <p:cNvPr id="21" name="AutoShape 14">
              <a:hlinkHover r:id="" action="ppaction://macro?name=changecolor"/>
            </p:cNvPr>
            <p:cNvSpPr>
              <a:spLocks noChangeArrowheads="1"/>
            </p:cNvSpPr>
            <p:nvPr/>
          </p:nvSpPr>
          <p:spPr bwMode="auto">
            <a:xfrm>
              <a:off x="2438400" y="49530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R&amp;D Objectives</a:t>
              </a:r>
            </a:p>
          </p:txBody>
        </p:sp>
        <p:sp>
          <p:nvSpPr>
            <p:cNvPr id="22" name="AutoShape 13">
              <a:hlinkHover r:id="" action="ppaction://macro?name=changecolor"/>
            </p:cNvPr>
            <p:cNvSpPr>
              <a:spLocks noChangeArrowheads="1"/>
            </p:cNvSpPr>
            <p:nvPr/>
          </p:nvSpPr>
          <p:spPr bwMode="auto">
            <a:xfrm>
              <a:off x="2438400" y="41148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HR Objectives</a:t>
              </a:r>
            </a:p>
          </p:txBody>
        </p:sp>
        <p:sp>
          <p:nvSpPr>
            <p:cNvPr id="32" name="AutoShape 11">
              <a:hlinkHover r:id="" action="ppaction://macro?name=changecolor"/>
            </p:cNvPr>
            <p:cNvSpPr>
              <a:spLocks noChangeArrowheads="1"/>
            </p:cNvSpPr>
            <p:nvPr/>
          </p:nvSpPr>
          <p:spPr bwMode="auto">
            <a:xfrm>
              <a:off x="2436813" y="24384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Finance Objectives</a:t>
              </a:r>
            </a:p>
          </p:txBody>
        </p:sp>
        <p:sp>
          <p:nvSpPr>
            <p:cNvPr id="33" name="AutoShape 10">
              <a:hlinkHover r:id="" action="ppaction://macro?name=changecolor"/>
            </p:cNvPr>
            <p:cNvSpPr>
              <a:spLocks noChangeArrowheads="1"/>
            </p:cNvSpPr>
            <p:nvPr/>
          </p:nvSpPr>
          <p:spPr bwMode="auto">
            <a:xfrm>
              <a:off x="2438400" y="1600200"/>
              <a:ext cx="1600200" cy="609600"/>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Production Objectives</a:t>
              </a:r>
            </a:p>
          </p:txBody>
        </p:sp>
        <p:sp>
          <p:nvSpPr>
            <p:cNvPr id="34" name="AutoShape 28">
              <a:hlinkHover r:id="" action="ppaction://macro?name=changecolor"/>
            </p:cNvPr>
            <p:cNvSpPr>
              <a:spLocks noChangeArrowheads="1"/>
            </p:cNvSpPr>
            <p:nvPr/>
          </p:nvSpPr>
          <p:spPr bwMode="auto">
            <a:xfrm>
              <a:off x="2441575" y="1600200"/>
              <a:ext cx="1600200" cy="609600"/>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Production Objectives</a:t>
              </a:r>
            </a:p>
          </p:txBody>
        </p:sp>
        <p:sp>
          <p:nvSpPr>
            <p:cNvPr id="37" name="AutoShape 29">
              <a:hlinkHover r:id="" action="ppaction://macro?name=changecolor"/>
            </p:cNvPr>
            <p:cNvSpPr>
              <a:spLocks noChangeArrowheads="1"/>
            </p:cNvSpPr>
            <p:nvPr/>
          </p:nvSpPr>
          <p:spPr bwMode="auto">
            <a:xfrm>
              <a:off x="2438400" y="2441575"/>
              <a:ext cx="1600200" cy="612775"/>
            </a:xfrm>
            <a:prstGeom prst="roundRect">
              <a:avLst>
                <a:gd name="adj" fmla="val 36366"/>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Finance Objectives</a:t>
              </a:r>
            </a:p>
          </p:txBody>
        </p:sp>
        <p:sp>
          <p:nvSpPr>
            <p:cNvPr id="38" name="AutoShape 30">
              <a:hlinkHover r:id="" action="ppaction://macro?name=changecolor"/>
            </p:cNvPr>
            <p:cNvSpPr>
              <a:spLocks noChangeArrowheads="1"/>
            </p:cNvSpPr>
            <p:nvPr/>
          </p:nvSpPr>
          <p:spPr bwMode="auto">
            <a:xfrm>
              <a:off x="2438400" y="4114800"/>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HR Objectives</a:t>
              </a:r>
            </a:p>
          </p:txBody>
        </p:sp>
        <p:sp>
          <p:nvSpPr>
            <p:cNvPr id="39" name="AutoShape 31">
              <a:hlinkHover r:id="" action="ppaction://macro?name=changecolor"/>
            </p:cNvPr>
            <p:cNvSpPr>
              <a:spLocks noChangeArrowheads="1"/>
            </p:cNvSpPr>
            <p:nvPr/>
          </p:nvSpPr>
          <p:spPr bwMode="auto">
            <a:xfrm>
              <a:off x="2438400" y="4956175"/>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R&amp;D Objectives</a:t>
              </a:r>
            </a:p>
          </p:txBody>
        </p:sp>
        <p:sp>
          <p:nvSpPr>
            <p:cNvPr id="40" name="AutoShape 28">
              <a:hlinkHover r:id="" action="ppaction://macro?name=changecolor"/>
            </p:cNvPr>
            <p:cNvSpPr>
              <a:spLocks noChangeArrowheads="1"/>
            </p:cNvSpPr>
            <p:nvPr/>
          </p:nvSpPr>
          <p:spPr bwMode="auto">
            <a:xfrm>
              <a:off x="2438400" y="5788025"/>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IT Objectives</a:t>
              </a:r>
            </a:p>
          </p:txBody>
        </p:sp>
        <p:sp>
          <p:nvSpPr>
            <p:cNvPr id="52" name="AutoShape 30">
              <a:hlinkHover r:id="" action="ppaction://macro?name=changecolor"/>
            </p:cNvPr>
            <p:cNvSpPr>
              <a:spLocks noChangeArrowheads="1"/>
            </p:cNvSpPr>
            <p:nvPr/>
          </p:nvSpPr>
          <p:spPr bwMode="auto">
            <a:xfrm>
              <a:off x="2438400" y="3286540"/>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bg1"/>
                  </a:solidFill>
                  <a:cs typeface="Arial" pitchFamily="34" charset="0"/>
                </a:rPr>
                <a:t>Marketing Objectives</a:t>
              </a:r>
            </a:p>
          </p:txBody>
        </p:sp>
      </p:grpSp>
      <p:sp>
        <p:nvSpPr>
          <p:cNvPr id="62" name="AutoShape 37">
            <a:hlinkHover r:id="" action="ppaction://macro?name=changecolor"/>
          </p:cNvPr>
          <p:cNvSpPr>
            <a:spLocks noChangeArrowheads="1"/>
          </p:cNvSpPr>
          <p:nvPr/>
        </p:nvSpPr>
        <p:spPr bwMode="auto">
          <a:xfrm>
            <a:off x="152400" y="3286539"/>
            <a:ext cx="1600200" cy="61277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Company  Objectives</a:t>
            </a:r>
          </a:p>
        </p:txBody>
      </p:sp>
      <p:grpSp>
        <p:nvGrpSpPr>
          <p:cNvPr id="6" name="Group 5"/>
          <p:cNvGrpSpPr/>
          <p:nvPr/>
        </p:nvGrpSpPr>
        <p:grpSpPr>
          <a:xfrm>
            <a:off x="4648200" y="1901825"/>
            <a:ext cx="1600200" cy="3895725"/>
            <a:chOff x="4648200" y="1901825"/>
            <a:chExt cx="1600200" cy="3895725"/>
          </a:xfrm>
        </p:grpSpPr>
        <p:sp>
          <p:nvSpPr>
            <p:cNvPr id="12" name="AutoShape 81">
              <a:hlinkHover r:id="" action="ppaction://macro?name=changecolor"/>
            </p:cNvPr>
            <p:cNvSpPr>
              <a:spLocks noChangeArrowheads="1"/>
            </p:cNvSpPr>
            <p:nvPr/>
          </p:nvSpPr>
          <p:spPr bwMode="auto">
            <a:xfrm>
              <a:off x="4648200" y="19050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Product Objectives</a:t>
              </a:r>
            </a:p>
          </p:txBody>
        </p:sp>
        <p:sp>
          <p:nvSpPr>
            <p:cNvPr id="13" name="AutoShape 82">
              <a:hlinkHover r:id="" action="ppaction://macro?name=changecolor"/>
            </p:cNvPr>
            <p:cNvSpPr>
              <a:spLocks noChangeArrowheads="1"/>
            </p:cNvSpPr>
            <p:nvPr/>
          </p:nvSpPr>
          <p:spPr bwMode="auto">
            <a:xfrm>
              <a:off x="4648200" y="29718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Place Objectives</a:t>
              </a:r>
            </a:p>
          </p:txBody>
        </p:sp>
        <p:sp>
          <p:nvSpPr>
            <p:cNvPr id="14" name="AutoShape 83">
              <a:hlinkHover r:id="" action="ppaction://macro?name=changecolor"/>
            </p:cNvPr>
            <p:cNvSpPr>
              <a:spLocks noChangeArrowheads="1"/>
            </p:cNvSpPr>
            <p:nvPr/>
          </p:nvSpPr>
          <p:spPr bwMode="auto">
            <a:xfrm>
              <a:off x="4648200" y="5181600"/>
              <a:ext cx="1600200" cy="612775"/>
            </a:xfrm>
            <a:prstGeom prst="roundRect">
              <a:avLst>
                <a:gd name="adj" fmla="val 36366"/>
              </a:avLst>
            </a:prstGeom>
            <a:solidFill>
              <a:srgbClr val="FFFF8B"/>
            </a:solidFill>
            <a:ln w="38100">
              <a:noFill/>
              <a:round/>
              <a:headEnd/>
              <a:tailEnd/>
            </a:ln>
            <a:effectLst/>
          </p:spPr>
          <p:txBody>
            <a:bodyPr anchor="ctr"/>
            <a:lstStyle/>
            <a:p>
              <a:r>
                <a:rPr lang="en-US" sz="1800" b="1" dirty="0">
                  <a:latin typeface="+mn-lt"/>
                </a:rPr>
                <a:t>Price Objectives</a:t>
              </a:r>
            </a:p>
          </p:txBody>
        </p:sp>
        <p:sp>
          <p:nvSpPr>
            <p:cNvPr id="41" name="AutoShape 82">
              <a:hlinkHover r:id="" action="ppaction://macro?name=changecolor"/>
            </p:cNvPr>
            <p:cNvSpPr>
              <a:spLocks noChangeArrowheads="1"/>
            </p:cNvSpPr>
            <p:nvPr/>
          </p:nvSpPr>
          <p:spPr bwMode="auto">
            <a:xfrm>
              <a:off x="4648200" y="2971800"/>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Place Objectives</a:t>
              </a:r>
            </a:p>
          </p:txBody>
        </p:sp>
        <p:sp>
          <p:nvSpPr>
            <p:cNvPr id="43" name="AutoShape 83">
              <a:hlinkHover r:id="" action="ppaction://macro?name=changecolor"/>
            </p:cNvPr>
            <p:cNvSpPr>
              <a:spLocks noChangeArrowheads="1"/>
            </p:cNvSpPr>
            <p:nvPr/>
          </p:nvSpPr>
          <p:spPr bwMode="auto">
            <a:xfrm>
              <a:off x="4648200" y="5184775"/>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Price Objectives</a:t>
              </a:r>
            </a:p>
          </p:txBody>
        </p:sp>
        <p:sp>
          <p:nvSpPr>
            <p:cNvPr id="61" name="AutoShape 81">
              <a:hlinkHover r:id="" action="ppaction://macro?name=changecolor"/>
            </p:cNvPr>
            <p:cNvSpPr>
              <a:spLocks noChangeArrowheads="1"/>
            </p:cNvSpPr>
            <p:nvPr/>
          </p:nvSpPr>
          <p:spPr bwMode="auto">
            <a:xfrm>
              <a:off x="4648200" y="1901825"/>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tx1"/>
                  </a:solidFill>
                  <a:cs typeface="Arial" pitchFamily="34" charset="0"/>
                </a:rPr>
                <a:t>Product Objectives</a:t>
              </a:r>
            </a:p>
          </p:txBody>
        </p:sp>
        <p:sp>
          <p:nvSpPr>
            <p:cNvPr id="65" name="AutoShape 82">
              <a:hlinkHover r:id="" action="ppaction://macro?name=changecolor"/>
            </p:cNvPr>
            <p:cNvSpPr>
              <a:spLocks noChangeArrowheads="1"/>
            </p:cNvSpPr>
            <p:nvPr/>
          </p:nvSpPr>
          <p:spPr bwMode="auto">
            <a:xfrm>
              <a:off x="4648200" y="4038600"/>
              <a:ext cx="1600200" cy="612775"/>
            </a:xfrm>
            <a:prstGeom prst="roundRect">
              <a:avLst>
                <a:gd name="adj" fmla="val 36366"/>
              </a:avLst>
            </a:prstGeom>
            <a:ln>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800" b="1" dirty="0">
                  <a:solidFill>
                    <a:schemeClr val="bg1"/>
                  </a:solidFill>
                  <a:cs typeface="Arial" pitchFamily="34" charset="0"/>
                </a:rPr>
                <a:t>Promotion Objectives</a:t>
              </a:r>
            </a:p>
          </p:txBody>
        </p:sp>
      </p:grpSp>
      <p:sp>
        <p:nvSpPr>
          <p:cNvPr id="66" name="AutoShape 37">
            <a:hlinkHover r:id="" action="ppaction://macro?name=changecolor"/>
          </p:cNvPr>
          <p:cNvSpPr>
            <a:spLocks noChangeArrowheads="1"/>
          </p:cNvSpPr>
          <p:nvPr/>
        </p:nvSpPr>
        <p:spPr bwMode="auto">
          <a:xfrm>
            <a:off x="2428004" y="3287538"/>
            <a:ext cx="1600200" cy="61277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Marketing Objectives</a:t>
            </a:r>
          </a:p>
        </p:txBody>
      </p:sp>
      <p:sp>
        <p:nvSpPr>
          <p:cNvPr id="64" name="AutoShape 37">
            <a:hlinkHover r:id="" action="ppaction://macro?name=changecolor"/>
          </p:cNvPr>
          <p:cNvSpPr>
            <a:spLocks noChangeArrowheads="1"/>
          </p:cNvSpPr>
          <p:nvPr/>
        </p:nvSpPr>
        <p:spPr bwMode="auto">
          <a:xfrm>
            <a:off x="4648200" y="4035425"/>
            <a:ext cx="1600200" cy="612775"/>
          </a:xfrm>
          <a:prstGeom prst="roundRect">
            <a:avLst>
              <a:gd name="adj" fmla="val 3636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1800" b="1" kern="0" dirty="0">
                <a:solidFill>
                  <a:schemeClr val="tx1"/>
                </a:solidFill>
                <a:cs typeface="Arial" pitchFamily="34" charset="0"/>
              </a:rPr>
              <a:t>Promotion Objectives</a:t>
            </a:r>
          </a:p>
        </p:txBody>
      </p:sp>
    </p:spTree>
    <p:custDataLst>
      <p:tags r:id="rId1"/>
    </p:custDataLst>
    <p:extLst>
      <p:ext uri="{BB962C8B-B14F-4D97-AF65-F5344CB8AC3E}">
        <p14:creationId xmlns:p14="http://schemas.microsoft.com/office/powerpoint/2010/main" val="11811251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left)">
                                      <p:cBhvr>
                                        <p:cTn id="20" dur="500"/>
                                        <p:tgtEl>
                                          <p:spTgt spid="66"/>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500"/>
                                        <p:tgtEl>
                                          <p:spTgt spid="64"/>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6" grpId="0" animBg="1"/>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US" dirty="0"/>
              <a:t>Company Resources May Limit Search for Opportunities</a:t>
            </a:r>
          </a:p>
        </p:txBody>
      </p:sp>
      <p:sp>
        <p:nvSpPr>
          <p:cNvPr id="62" name="Line 6"/>
          <p:cNvSpPr>
            <a:spLocks noChangeShapeType="1"/>
          </p:cNvSpPr>
          <p:nvPr/>
        </p:nvSpPr>
        <p:spPr bwMode="auto">
          <a:xfrm flipH="1">
            <a:off x="3200400" y="4032250"/>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3" name="AutoShape 4">
            <a:hlinkHover r:id="" action="ppaction://macro?name=changecolor"/>
          </p:cNvPr>
          <p:cNvSpPr>
            <a:spLocks noChangeArrowheads="1"/>
          </p:cNvSpPr>
          <p:nvPr/>
        </p:nvSpPr>
        <p:spPr bwMode="auto">
          <a:xfrm>
            <a:off x="4191000" y="2133600"/>
            <a:ext cx="4191000" cy="1066800"/>
          </a:xfrm>
          <a:prstGeom prst="roundRect">
            <a:avLst>
              <a:gd name="adj" fmla="val 366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cs typeface="Arial" pitchFamily="34" charset="0"/>
              </a:rPr>
              <a:t>Financial Strength</a:t>
            </a:r>
          </a:p>
        </p:txBody>
      </p:sp>
      <p:sp>
        <p:nvSpPr>
          <p:cNvPr id="64" name="Line 6"/>
          <p:cNvSpPr>
            <a:spLocks noChangeShapeType="1"/>
          </p:cNvSpPr>
          <p:nvPr/>
        </p:nvSpPr>
        <p:spPr bwMode="auto">
          <a:xfrm flipH="1">
            <a:off x="3200400" y="2670175"/>
            <a:ext cx="990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5" name="AutoShape 7">
            <a:hlinkHover r:id="" action="ppaction://macro?name=changecolor"/>
          </p:cNvPr>
          <p:cNvSpPr>
            <a:spLocks noChangeArrowheads="1"/>
          </p:cNvSpPr>
          <p:nvPr/>
        </p:nvSpPr>
        <p:spPr bwMode="auto">
          <a:xfrm>
            <a:off x="4191000" y="3433763"/>
            <a:ext cx="4191000" cy="1066800"/>
          </a:xfrm>
          <a:prstGeom prst="roundRect">
            <a:avLst>
              <a:gd name="adj" fmla="val 41519"/>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cs typeface="Arial" pitchFamily="34" charset="0"/>
              </a:rPr>
              <a:t>Production Capability and Flexibility</a:t>
            </a:r>
          </a:p>
        </p:txBody>
      </p:sp>
      <p:sp>
        <p:nvSpPr>
          <p:cNvPr id="67" name="AutoShape 13">
            <a:hlinkHover r:id="" action="ppaction://macro?name=changecolor"/>
          </p:cNvPr>
          <p:cNvSpPr>
            <a:spLocks noChangeArrowheads="1"/>
          </p:cNvSpPr>
          <p:nvPr/>
        </p:nvSpPr>
        <p:spPr bwMode="auto">
          <a:xfrm>
            <a:off x="4187825" y="4724400"/>
            <a:ext cx="4191000" cy="1066800"/>
          </a:xfrm>
          <a:prstGeom prst="roundRect">
            <a:avLst>
              <a:gd name="adj" fmla="val 41519"/>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cs typeface="Arial" pitchFamily="34" charset="0"/>
              </a:rPr>
              <a:t>Marketing Strengths</a:t>
            </a:r>
          </a:p>
        </p:txBody>
      </p:sp>
      <p:sp>
        <p:nvSpPr>
          <p:cNvPr id="68" name="Line 6"/>
          <p:cNvSpPr>
            <a:spLocks noChangeShapeType="1"/>
          </p:cNvSpPr>
          <p:nvPr/>
        </p:nvSpPr>
        <p:spPr bwMode="auto">
          <a:xfrm flipH="1">
            <a:off x="3200400" y="5257800"/>
            <a:ext cx="990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 name="TextBox 1"/>
          <p:cNvSpPr txBox="1"/>
          <p:nvPr/>
        </p:nvSpPr>
        <p:spPr>
          <a:xfrm>
            <a:off x="1096963" y="5591145"/>
            <a:ext cx="2590800" cy="400110"/>
          </a:xfrm>
          <a:prstGeom prst="rect">
            <a:avLst/>
          </a:prstGeom>
          <a:noFill/>
        </p:spPr>
        <p:txBody>
          <a:bodyPr wrap="square" rtlCol="0">
            <a:spAutoFit/>
          </a:bodyPr>
          <a:lstStyle/>
          <a:p>
            <a:r>
              <a:rPr lang="de-DE" sz="1000" dirty="0"/>
              <a:t>©</a:t>
            </a:r>
            <a:r>
              <a:rPr lang="en-US" sz="1000" dirty="0"/>
              <a:t>Shutterstock / Darren Baker</a:t>
            </a:r>
            <a:br>
              <a:rPr lang="en-US" sz="1000" dirty="0"/>
            </a:br>
            <a:endParaRPr lang="en-US" sz="10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987" y="2132304"/>
            <a:ext cx="2294713" cy="3442406"/>
          </a:xfrm>
          <a:prstGeom prst="rect">
            <a:avLst/>
          </a:prstGeom>
        </p:spPr>
      </p:pic>
    </p:spTree>
    <p:custDataLst>
      <p:tags r:id="rId1"/>
    </p:custDataLst>
    <p:extLst>
      <p:ext uri="{BB962C8B-B14F-4D97-AF65-F5344CB8AC3E}">
        <p14:creationId xmlns:p14="http://schemas.microsoft.com/office/powerpoint/2010/main" val="201148263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left)">
                                      <p:cBhvr>
                                        <p:cTn id="11" dur="500"/>
                                        <p:tgtEl>
                                          <p:spTgt spid="6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3"/>
                                        </p:tgtEl>
                                        <p:attrNameLst>
                                          <p:attrName>style.color</p:attrName>
                                        </p:attrNameLst>
                                      </p:cBhvr>
                                      <p:by>
                                        <p:hsl h="0" s="-70588" l="0"/>
                                      </p:by>
                                    </p:animClr>
                                    <p:animClr clrSpc="hsl" dir="cw">
                                      <p:cBhvr>
                                        <p:cTn id="16" dur="500" fill="hold"/>
                                        <p:tgtEl>
                                          <p:spTgt spid="63"/>
                                        </p:tgtEl>
                                        <p:attrNameLst>
                                          <p:attrName>fillcolor</p:attrName>
                                        </p:attrNameLst>
                                      </p:cBhvr>
                                      <p:by>
                                        <p:hsl h="0" s="-70588" l="0"/>
                                      </p:by>
                                    </p:animClr>
                                    <p:animClr clrSpc="hsl" dir="cw">
                                      <p:cBhvr>
                                        <p:cTn id="17" dur="500" fill="hold"/>
                                        <p:tgtEl>
                                          <p:spTgt spid="63"/>
                                        </p:tgtEl>
                                        <p:attrNameLst>
                                          <p:attrName>stroke.color</p:attrName>
                                        </p:attrNameLst>
                                      </p:cBhvr>
                                      <p:by>
                                        <p:hsl h="0" s="-70588" l="0"/>
                                      </p:by>
                                    </p:animClr>
                                    <p:set>
                                      <p:cBhvr>
                                        <p:cTn id="18" dur="500" fill="hold"/>
                                        <p:tgtEl>
                                          <p:spTgt spid="63"/>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left)">
                                      <p:cBhvr>
                                        <p:cTn id="21" dur="500"/>
                                        <p:tgtEl>
                                          <p:spTgt spid="6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65"/>
                                        </p:tgtEl>
                                        <p:attrNameLst>
                                          <p:attrName>style.color</p:attrName>
                                        </p:attrNameLst>
                                      </p:cBhvr>
                                      <p:by>
                                        <p:hsl h="0" s="-70588" l="0"/>
                                      </p:by>
                                    </p:animClr>
                                    <p:animClr clrSpc="hsl" dir="cw">
                                      <p:cBhvr>
                                        <p:cTn id="30" dur="500" fill="hold"/>
                                        <p:tgtEl>
                                          <p:spTgt spid="65"/>
                                        </p:tgtEl>
                                        <p:attrNameLst>
                                          <p:attrName>fillcolor</p:attrName>
                                        </p:attrNameLst>
                                      </p:cBhvr>
                                      <p:by>
                                        <p:hsl h="0" s="-70588" l="0"/>
                                      </p:by>
                                    </p:animClr>
                                    <p:animClr clrSpc="hsl" dir="cw">
                                      <p:cBhvr>
                                        <p:cTn id="31" dur="500" fill="hold"/>
                                        <p:tgtEl>
                                          <p:spTgt spid="65"/>
                                        </p:tgtEl>
                                        <p:attrNameLst>
                                          <p:attrName>stroke.color</p:attrName>
                                        </p:attrNameLst>
                                      </p:cBhvr>
                                      <p:by>
                                        <p:hsl h="0" s="-70588" l="0"/>
                                      </p:by>
                                    </p:animClr>
                                    <p:set>
                                      <p:cBhvr>
                                        <p:cTn id="32" dur="500" fill="hold"/>
                                        <p:tgtEl>
                                          <p:spTgt spid="65"/>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left)">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3" grpId="1" animBg="1"/>
      <p:bldP spid="64" grpId="0" animBg="1"/>
      <p:bldP spid="65" grpId="0" animBg="1"/>
      <p:bldP spid="65" grpId="1" animBg="1"/>
      <p:bldP spid="67" grpId="0" animBg="1"/>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0"/>
            <a:ext cx="8229600" cy="1398587"/>
          </a:xfrm>
        </p:spPr>
        <p:txBody>
          <a:bodyPr>
            <a:normAutofit/>
          </a:bodyPr>
          <a:lstStyle/>
          <a:p>
            <a:r>
              <a:rPr lang="en-US" sz="4000" dirty="0"/>
              <a:t>Analyzing Competitors and the Competitive Environment</a:t>
            </a:r>
          </a:p>
        </p:txBody>
      </p:sp>
      <p:sp>
        <p:nvSpPr>
          <p:cNvPr id="36878" name="Text Box 17"/>
          <p:cNvSpPr txBox="1">
            <a:spLocks noChangeArrowheads="1"/>
          </p:cNvSpPr>
          <p:nvPr/>
        </p:nvSpPr>
        <p:spPr bwMode="auto">
          <a:xfrm>
            <a:off x="723900" y="1882836"/>
            <a:ext cx="7543800" cy="4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effectLst>
                  <a:outerShdw blurRad="50800" dist="38100" dir="2700000" algn="tl" rotWithShape="0">
                    <a:prstClr val="black">
                      <a:alpha val="40000"/>
                    </a:prstClr>
                  </a:outerShdw>
                </a:effectLst>
                <a:latin typeface="+mn-lt"/>
              </a:rPr>
              <a:t>Avoid Head-On Competition</a:t>
            </a:r>
          </a:p>
        </p:txBody>
      </p:sp>
      <p:sp>
        <p:nvSpPr>
          <p:cNvPr id="13" name="Line 21"/>
          <p:cNvSpPr>
            <a:spLocks noChangeShapeType="1"/>
          </p:cNvSpPr>
          <p:nvPr/>
        </p:nvSpPr>
        <p:spPr bwMode="auto">
          <a:xfrm>
            <a:off x="7848600" y="2971800"/>
            <a:ext cx="0" cy="5222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4" name="AutoShape 3"/>
          <p:cNvSpPr>
            <a:spLocks noChangeArrowheads="1"/>
          </p:cNvSpPr>
          <p:nvPr/>
        </p:nvSpPr>
        <p:spPr bwMode="auto">
          <a:xfrm>
            <a:off x="228600" y="3505200"/>
            <a:ext cx="2057400" cy="990600"/>
          </a:xfrm>
          <a:prstGeom prst="roundRect">
            <a:avLst>
              <a:gd name="adj" fmla="val 2596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100" b="1" dirty="0"/>
              <a:t>Monopoly</a:t>
            </a:r>
          </a:p>
        </p:txBody>
      </p:sp>
      <p:sp>
        <p:nvSpPr>
          <p:cNvPr id="15" name="Line 4"/>
          <p:cNvSpPr>
            <a:spLocks noChangeShapeType="1"/>
          </p:cNvSpPr>
          <p:nvPr/>
        </p:nvSpPr>
        <p:spPr bwMode="auto">
          <a:xfrm>
            <a:off x="1295400" y="2971800"/>
            <a:ext cx="0" cy="5222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6" name="AutoShape 6"/>
          <p:cNvSpPr>
            <a:spLocks noChangeArrowheads="1"/>
          </p:cNvSpPr>
          <p:nvPr/>
        </p:nvSpPr>
        <p:spPr bwMode="auto">
          <a:xfrm>
            <a:off x="2438400" y="3505200"/>
            <a:ext cx="2057400" cy="990600"/>
          </a:xfrm>
          <a:prstGeom prst="roundRect">
            <a:avLst>
              <a:gd name="adj" fmla="val 2596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100" b="1" dirty="0"/>
              <a:t>Monopolistic Competition</a:t>
            </a:r>
          </a:p>
        </p:txBody>
      </p:sp>
      <p:sp>
        <p:nvSpPr>
          <p:cNvPr id="17" name="Line 7"/>
          <p:cNvSpPr>
            <a:spLocks noChangeShapeType="1"/>
          </p:cNvSpPr>
          <p:nvPr/>
        </p:nvSpPr>
        <p:spPr bwMode="auto">
          <a:xfrm>
            <a:off x="3467100" y="2971800"/>
            <a:ext cx="0" cy="5222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8" name="AutoShape 9"/>
          <p:cNvSpPr>
            <a:spLocks noChangeArrowheads="1"/>
          </p:cNvSpPr>
          <p:nvPr/>
        </p:nvSpPr>
        <p:spPr bwMode="auto">
          <a:xfrm>
            <a:off x="4648200" y="3505200"/>
            <a:ext cx="2057400" cy="990600"/>
          </a:xfrm>
          <a:prstGeom prst="roundRect">
            <a:avLst>
              <a:gd name="adj" fmla="val 2596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100" b="1" dirty="0"/>
              <a:t>Oligopoly</a:t>
            </a:r>
          </a:p>
        </p:txBody>
      </p:sp>
      <p:sp>
        <p:nvSpPr>
          <p:cNvPr id="19" name="Line 10"/>
          <p:cNvSpPr>
            <a:spLocks noChangeShapeType="1"/>
          </p:cNvSpPr>
          <p:nvPr/>
        </p:nvSpPr>
        <p:spPr bwMode="auto">
          <a:xfrm>
            <a:off x="5638800" y="2971800"/>
            <a:ext cx="0" cy="5222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0" name="AutoShape 18"/>
          <p:cNvSpPr>
            <a:spLocks noChangeArrowheads="1"/>
          </p:cNvSpPr>
          <p:nvPr/>
        </p:nvSpPr>
        <p:spPr bwMode="auto">
          <a:xfrm>
            <a:off x="457200" y="2438400"/>
            <a:ext cx="8305800" cy="6096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t>Know the Market Situation</a:t>
            </a:r>
          </a:p>
        </p:txBody>
      </p:sp>
      <p:sp>
        <p:nvSpPr>
          <p:cNvPr id="21" name="AutoShape 20"/>
          <p:cNvSpPr>
            <a:spLocks noChangeArrowheads="1"/>
          </p:cNvSpPr>
          <p:nvPr/>
        </p:nvSpPr>
        <p:spPr bwMode="auto">
          <a:xfrm>
            <a:off x="6858000" y="3505200"/>
            <a:ext cx="2057400" cy="990600"/>
          </a:xfrm>
          <a:prstGeom prst="roundRect">
            <a:avLst>
              <a:gd name="adj" fmla="val 2596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100" b="1" dirty="0"/>
              <a:t>Pure Competition</a:t>
            </a:r>
          </a:p>
        </p:txBody>
      </p:sp>
    </p:spTree>
    <p:custDataLst>
      <p:tags r:id="rId1"/>
    </p:custDataLst>
    <p:extLst>
      <p:ext uri="{BB962C8B-B14F-4D97-AF65-F5344CB8AC3E}">
        <p14:creationId xmlns:p14="http://schemas.microsoft.com/office/powerpoint/2010/main" val="121279139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14"/>
                                        </p:tgtEl>
                                        <p:attrNameLst>
                                          <p:attrName>style.color</p:attrName>
                                        </p:attrNameLst>
                                      </p:cBhvr>
                                      <p:by>
                                        <p:hsl h="0" s="-70588" l="0"/>
                                      </p:by>
                                    </p:animClr>
                                    <p:animClr clrSpc="hsl" dir="cw">
                                      <p:cBhvr>
                                        <p:cTn id="21" dur="500" fill="hold"/>
                                        <p:tgtEl>
                                          <p:spTgt spid="14"/>
                                        </p:tgtEl>
                                        <p:attrNameLst>
                                          <p:attrName>fillcolor</p:attrName>
                                        </p:attrNameLst>
                                      </p:cBhvr>
                                      <p:by>
                                        <p:hsl h="0" s="-70588" l="0"/>
                                      </p:by>
                                    </p:animClr>
                                    <p:animClr clrSpc="hsl" dir="cw">
                                      <p:cBhvr>
                                        <p:cTn id="22" dur="500" fill="hold"/>
                                        <p:tgtEl>
                                          <p:spTgt spid="14"/>
                                        </p:tgtEl>
                                        <p:attrNameLst>
                                          <p:attrName>stroke.color</p:attrName>
                                        </p:attrNameLst>
                                      </p:cBhvr>
                                      <p:by>
                                        <p:hsl h="0" s="-70588" l="0"/>
                                      </p:by>
                                    </p:animClr>
                                    <p:set>
                                      <p:cBhvr>
                                        <p:cTn id="23" dur="500" fill="hold"/>
                                        <p:tgtEl>
                                          <p:spTgt spid="14"/>
                                        </p:tgtEl>
                                        <p:attrNameLst>
                                          <p:attrName>fill.type</p:attrName>
                                        </p:attrNameLst>
                                      </p:cBhvr>
                                      <p:to>
                                        <p:strVal val="solid"/>
                                      </p:to>
                                    </p:set>
                                  </p:childTnLst>
                                </p:cTn>
                              </p:par>
                              <p:par>
                                <p:cTn id="24" presetID="22" presetClass="entr" presetSubtype="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500"/>
                            </p:stCondLst>
                            <p:childTnLst>
                              <p:par>
                                <p:cTn id="28" presetID="22" presetClass="entr" presetSubtype="1" fill="hold" grpId="1"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mph" presetSubtype="0" fill="hold" grpId="0" nodeType="clickEffect">
                                  <p:stCondLst>
                                    <p:cond delay="0"/>
                                  </p:stCondLst>
                                  <p:childTnLst>
                                    <p:animClr clrSpc="hsl" dir="cw">
                                      <p:cBhvr override="childStyle">
                                        <p:cTn id="34" dur="500" fill="hold"/>
                                        <p:tgtEl>
                                          <p:spTgt spid="16"/>
                                        </p:tgtEl>
                                        <p:attrNameLst>
                                          <p:attrName>style.color</p:attrName>
                                        </p:attrNameLst>
                                      </p:cBhvr>
                                      <p:by>
                                        <p:hsl h="0" s="-70588" l="0"/>
                                      </p:by>
                                    </p:animClr>
                                    <p:animClr clrSpc="hsl" dir="cw">
                                      <p:cBhvr>
                                        <p:cTn id="35" dur="500" fill="hold"/>
                                        <p:tgtEl>
                                          <p:spTgt spid="16"/>
                                        </p:tgtEl>
                                        <p:attrNameLst>
                                          <p:attrName>fillcolor</p:attrName>
                                        </p:attrNameLst>
                                      </p:cBhvr>
                                      <p:by>
                                        <p:hsl h="0" s="-70588" l="0"/>
                                      </p:by>
                                    </p:animClr>
                                    <p:animClr clrSpc="hsl" dir="cw">
                                      <p:cBhvr>
                                        <p:cTn id="36" dur="500" fill="hold"/>
                                        <p:tgtEl>
                                          <p:spTgt spid="16"/>
                                        </p:tgtEl>
                                        <p:attrNameLst>
                                          <p:attrName>stroke.color</p:attrName>
                                        </p:attrNameLst>
                                      </p:cBhvr>
                                      <p:by>
                                        <p:hsl h="0" s="-70588" l="0"/>
                                      </p:by>
                                    </p:animClr>
                                    <p:set>
                                      <p:cBhvr>
                                        <p:cTn id="37" dur="500" fill="hold"/>
                                        <p:tgtEl>
                                          <p:spTgt spid="16"/>
                                        </p:tgtEl>
                                        <p:attrNameLst>
                                          <p:attrName>fill.type</p:attrName>
                                        </p:attrNameLst>
                                      </p:cBhvr>
                                      <p:to>
                                        <p:strVal val="solid"/>
                                      </p:to>
                                    </p:set>
                                  </p:childTnLst>
                                </p:cTn>
                              </p:par>
                              <p:par>
                                <p:cTn id="38" presetID="22" presetClass="entr" presetSubtype="1"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nodeType="afterGroup">
                            <p:stCondLst>
                              <p:cond delay="500"/>
                            </p:stCondLst>
                            <p:childTnLst>
                              <p:par>
                                <p:cTn id="42" presetID="22" presetClass="entr" presetSubtype="1"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500"/>
                                        <p:tgtEl>
                                          <p:spTgt spid="1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5" presetClass="emph" presetSubtype="0" fill="hold" grpId="1" nodeType="clickEffect">
                                  <p:stCondLst>
                                    <p:cond delay="0"/>
                                  </p:stCondLst>
                                  <p:childTnLst>
                                    <p:animClr clrSpc="hsl" dir="cw">
                                      <p:cBhvr override="childStyle">
                                        <p:cTn id="48" dur="500" fill="hold"/>
                                        <p:tgtEl>
                                          <p:spTgt spid="18"/>
                                        </p:tgtEl>
                                        <p:attrNameLst>
                                          <p:attrName>style.color</p:attrName>
                                        </p:attrNameLst>
                                      </p:cBhvr>
                                      <p:by>
                                        <p:hsl h="0" s="-70588" l="0"/>
                                      </p:by>
                                    </p:animClr>
                                    <p:animClr clrSpc="hsl" dir="cw">
                                      <p:cBhvr>
                                        <p:cTn id="49" dur="500" fill="hold"/>
                                        <p:tgtEl>
                                          <p:spTgt spid="18"/>
                                        </p:tgtEl>
                                        <p:attrNameLst>
                                          <p:attrName>fillcolor</p:attrName>
                                        </p:attrNameLst>
                                      </p:cBhvr>
                                      <p:by>
                                        <p:hsl h="0" s="-70588" l="0"/>
                                      </p:by>
                                    </p:animClr>
                                    <p:animClr clrSpc="hsl" dir="cw">
                                      <p:cBhvr>
                                        <p:cTn id="50" dur="500" fill="hold"/>
                                        <p:tgtEl>
                                          <p:spTgt spid="18"/>
                                        </p:tgtEl>
                                        <p:attrNameLst>
                                          <p:attrName>stroke.color</p:attrName>
                                        </p:attrNameLst>
                                      </p:cBhvr>
                                      <p:by>
                                        <p:hsl h="0" s="-70588" l="0"/>
                                      </p:by>
                                    </p:animClr>
                                    <p:set>
                                      <p:cBhvr>
                                        <p:cTn id="51" dur="500" fill="hold"/>
                                        <p:tgtEl>
                                          <p:spTgt spid="18"/>
                                        </p:tgtEl>
                                        <p:attrNameLst>
                                          <p:attrName>fill.type</p:attrName>
                                        </p:attrNameLst>
                                      </p:cBhvr>
                                      <p:to>
                                        <p:strVal val="solid"/>
                                      </p:to>
                                    </p:set>
                                  </p:childTnLst>
                                </p:cTn>
                              </p:par>
                              <p:par>
                                <p:cTn id="52" presetID="22" presetClass="entr" presetSubtype="1"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par>
                          <p:cTn id="55" fill="hold" nodeType="afterGroup">
                            <p:stCondLst>
                              <p:cond delay="500"/>
                            </p:stCondLst>
                            <p:childTnLst>
                              <p:par>
                                <p:cTn id="56" presetID="22" presetClass="entr" presetSubtype="1"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15" grpId="0" animBg="1"/>
      <p:bldP spid="16" grpId="0" animBg="1"/>
      <p:bldP spid="16" grpId="1" animBg="1"/>
      <p:bldP spid="17" grpId="0" animBg="1"/>
      <p:bldP spid="18" grpId="0" animBg="1"/>
      <p:bldP spid="18" grpId="1" animBg="1"/>
      <p:bldP spid="19" grpId="0" animBg="1"/>
      <p:bldP spid="20" grpId="0" animBg="1" autoUpdateAnimBg="0"/>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Avoiding Head-On Competition</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57406747"/>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a:t>Checking Your Knowledge</a:t>
            </a:r>
          </a:p>
        </p:txBody>
      </p:sp>
      <p:sp>
        <p:nvSpPr>
          <p:cNvPr id="3" name="Content Placeholder 2"/>
          <p:cNvSpPr>
            <a:spLocks noGrp="1"/>
          </p:cNvSpPr>
          <p:nvPr>
            <p:ph idx="1"/>
          </p:nvPr>
        </p:nvSpPr>
        <p:spPr/>
        <p:txBody>
          <a:bodyPr>
            <a:normAutofit fontScale="77500" lnSpcReduction="20000"/>
          </a:bodyPr>
          <a:lstStyle/>
          <a:p>
            <a:pPr marL="65087" indent="0">
              <a:buNone/>
            </a:pPr>
            <a:r>
              <a:rPr lang="en-US" dirty="0"/>
              <a:t>A moderately-priced jewelry store is trying to differentiate itself from other jewelry stores. The store prices products somewhat lower than the super-premium jewelry stores but offers better products and services than low-end jewelry stores provide. The market situation this store faces sounds most like:</a:t>
            </a:r>
          </a:p>
          <a:p>
            <a:endParaRPr lang="en-US" dirty="0"/>
          </a:p>
          <a:p>
            <a:pPr marL="0" indent="0">
              <a:buNone/>
            </a:pPr>
            <a:r>
              <a:rPr lang="en-US" dirty="0"/>
              <a:t>A.	pure competition.</a:t>
            </a:r>
          </a:p>
          <a:p>
            <a:pPr marL="0" indent="0">
              <a:buNone/>
            </a:pPr>
            <a:r>
              <a:rPr lang="en-US" dirty="0"/>
              <a:t>B.	monopoly.</a:t>
            </a:r>
          </a:p>
          <a:p>
            <a:pPr marL="0" indent="0">
              <a:buNone/>
            </a:pPr>
            <a:r>
              <a:rPr lang="en-US" dirty="0"/>
              <a:t>C.	oligopoly.</a:t>
            </a:r>
          </a:p>
          <a:p>
            <a:pPr marL="0" indent="0">
              <a:buNone/>
            </a:pPr>
            <a:r>
              <a:rPr lang="en-US" dirty="0"/>
              <a:t>D.	monopolistic competition.</a:t>
            </a:r>
          </a:p>
          <a:p>
            <a:pPr marL="0" indent="0">
              <a:buNone/>
            </a:pPr>
            <a:r>
              <a:rPr lang="en-US" dirty="0"/>
              <a:t>E.	oligopolistic competition.</a:t>
            </a:r>
          </a:p>
          <a:p>
            <a:endParaRPr lang="en-US" dirty="0"/>
          </a:p>
          <a:p>
            <a:endParaRPr lang="en-US" dirty="0"/>
          </a:p>
        </p:txBody>
      </p:sp>
    </p:spTree>
    <p:custDataLst>
      <p:tags r:id="rId1"/>
    </p:custDataLst>
    <p:extLst>
      <p:ext uri="{BB962C8B-B14F-4D97-AF65-F5344CB8AC3E}">
        <p14:creationId xmlns:p14="http://schemas.microsoft.com/office/powerpoint/2010/main" val="1833358248"/>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Line 16"/>
          <p:cNvSpPr>
            <a:spLocks noChangeShapeType="1"/>
          </p:cNvSpPr>
          <p:nvPr/>
        </p:nvSpPr>
        <p:spPr bwMode="auto">
          <a:xfrm flipH="1" flipV="1">
            <a:off x="5486400" y="4419600"/>
            <a:ext cx="481807"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8914" name="Rectangle 2"/>
          <p:cNvSpPr>
            <a:spLocks noGrp="1" noChangeArrowheads="1"/>
          </p:cNvSpPr>
          <p:nvPr>
            <p:ph type="title"/>
          </p:nvPr>
        </p:nvSpPr>
        <p:spPr>
          <a:xfrm>
            <a:off x="457200" y="76200"/>
            <a:ext cx="8229600" cy="1398587"/>
          </a:xfrm>
        </p:spPr>
        <p:txBody>
          <a:bodyPr>
            <a:normAutofit fontScale="90000"/>
          </a:bodyPr>
          <a:lstStyle/>
          <a:p>
            <a:r>
              <a:rPr lang="en-US" dirty="0"/>
              <a:t>Analyzing Competitors to Find a Competitive Advantage</a:t>
            </a:r>
          </a:p>
        </p:txBody>
      </p:sp>
      <p:sp>
        <p:nvSpPr>
          <p:cNvPr id="22" name="Line 16"/>
          <p:cNvSpPr>
            <a:spLocks noChangeShapeType="1"/>
          </p:cNvSpPr>
          <p:nvPr/>
        </p:nvSpPr>
        <p:spPr bwMode="auto">
          <a:xfrm flipV="1">
            <a:off x="3196431" y="4419600"/>
            <a:ext cx="481807"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23" name="Line 16"/>
          <p:cNvSpPr>
            <a:spLocks noChangeShapeType="1"/>
          </p:cNvSpPr>
          <p:nvPr/>
        </p:nvSpPr>
        <p:spPr bwMode="auto">
          <a:xfrm flipH="1">
            <a:off x="5410200" y="2362200"/>
            <a:ext cx="9906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8917" name="Oval 28"/>
          <p:cNvSpPr>
            <a:spLocks noChangeArrowheads="1"/>
          </p:cNvSpPr>
          <p:nvPr/>
        </p:nvSpPr>
        <p:spPr bwMode="auto">
          <a:xfrm>
            <a:off x="3429000" y="2667000"/>
            <a:ext cx="2306638" cy="22987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800" b="1" dirty="0"/>
              <a:t>Key </a:t>
            </a:r>
          </a:p>
          <a:p>
            <a:r>
              <a:rPr lang="en-US" sz="2800" b="1" dirty="0"/>
              <a:t>Concepts</a:t>
            </a:r>
          </a:p>
        </p:txBody>
      </p:sp>
      <p:sp>
        <p:nvSpPr>
          <p:cNvPr id="25" name="AutoShape 6"/>
          <p:cNvSpPr>
            <a:spLocks noChangeArrowheads="1"/>
          </p:cNvSpPr>
          <p:nvPr/>
        </p:nvSpPr>
        <p:spPr bwMode="auto">
          <a:xfrm>
            <a:off x="6400800" y="1600200"/>
            <a:ext cx="2362200" cy="15541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r>
              <a:rPr lang="en-US" sz="2400" b="1" dirty="0"/>
              <a:t>Competitive </a:t>
            </a:r>
            <a:br>
              <a:rPr lang="en-US" sz="2400" b="1" dirty="0"/>
            </a:br>
            <a:r>
              <a:rPr lang="en-US" sz="2400" b="1" dirty="0"/>
              <a:t>Rivals</a:t>
            </a:r>
          </a:p>
        </p:txBody>
      </p:sp>
      <p:sp>
        <p:nvSpPr>
          <p:cNvPr id="26" name="AutoShape 6"/>
          <p:cNvSpPr>
            <a:spLocks noChangeArrowheads="1"/>
          </p:cNvSpPr>
          <p:nvPr/>
        </p:nvSpPr>
        <p:spPr bwMode="auto">
          <a:xfrm>
            <a:off x="5843588" y="4572000"/>
            <a:ext cx="2286000" cy="15541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t>Competitive</a:t>
            </a:r>
            <a:br>
              <a:rPr lang="en-US" sz="2400" b="1" dirty="0"/>
            </a:br>
            <a:r>
              <a:rPr lang="en-US" sz="2400" b="1" dirty="0"/>
              <a:t>Advantage</a:t>
            </a:r>
          </a:p>
        </p:txBody>
      </p:sp>
      <p:sp>
        <p:nvSpPr>
          <p:cNvPr id="27" name="AutoShape 6"/>
          <p:cNvSpPr>
            <a:spLocks noChangeArrowheads="1"/>
          </p:cNvSpPr>
          <p:nvPr/>
        </p:nvSpPr>
        <p:spPr bwMode="auto">
          <a:xfrm>
            <a:off x="990600" y="4572000"/>
            <a:ext cx="2330450" cy="15541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t>Competitor Matrix</a:t>
            </a:r>
          </a:p>
        </p:txBody>
      </p:sp>
      <p:sp>
        <p:nvSpPr>
          <p:cNvPr id="28" name="AutoShape 6"/>
          <p:cNvSpPr>
            <a:spLocks noChangeArrowheads="1"/>
          </p:cNvSpPr>
          <p:nvPr/>
        </p:nvSpPr>
        <p:spPr bwMode="auto">
          <a:xfrm>
            <a:off x="381000" y="1600200"/>
            <a:ext cx="2330450" cy="15541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t>Competitor</a:t>
            </a:r>
            <a:br>
              <a:rPr lang="en-US" sz="2400" b="1" dirty="0"/>
            </a:br>
            <a:r>
              <a:rPr lang="en-US" sz="2400" b="1" dirty="0"/>
              <a:t>Analysis</a:t>
            </a:r>
          </a:p>
        </p:txBody>
      </p:sp>
      <p:sp>
        <p:nvSpPr>
          <p:cNvPr id="30" name="Line 16"/>
          <p:cNvSpPr>
            <a:spLocks noChangeShapeType="1"/>
          </p:cNvSpPr>
          <p:nvPr/>
        </p:nvSpPr>
        <p:spPr bwMode="auto">
          <a:xfrm>
            <a:off x="2743200" y="24384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Tree>
    <p:custDataLst>
      <p:tags r:id="rId1"/>
    </p:custDataLst>
    <p:extLst>
      <p:ext uri="{BB962C8B-B14F-4D97-AF65-F5344CB8AC3E}">
        <p14:creationId xmlns:p14="http://schemas.microsoft.com/office/powerpoint/2010/main" val="175224021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childTnLst>
                          </p:cTn>
                        </p:par>
                        <p:par>
                          <p:cTn id="17" fill="hold" nodeType="afterGroup">
                            <p:stCondLst>
                              <p:cond delay="500"/>
                            </p:stCondLst>
                            <p:childTnLst>
                              <p:par>
                                <p:cTn id="18" presetID="25" presetClass="emph" presetSubtype="0" fill="hold" grpId="1" nodeType="afterEffect">
                                  <p:stCondLst>
                                    <p:cond delay="0"/>
                                  </p:stCondLst>
                                  <p:childTnLst>
                                    <p:animClr clrSpc="hsl" dir="cw">
                                      <p:cBhvr override="childStyle">
                                        <p:cTn id="19" dur="500" fill="hold"/>
                                        <p:tgtEl>
                                          <p:spTgt spid="28"/>
                                        </p:tgtEl>
                                        <p:attrNameLst>
                                          <p:attrName>style.color</p:attrName>
                                        </p:attrNameLst>
                                      </p:cBhvr>
                                      <p:by>
                                        <p:hsl h="0" s="-70588" l="0"/>
                                      </p:by>
                                    </p:animClr>
                                    <p:animClr clrSpc="hsl" dir="cw">
                                      <p:cBhvr>
                                        <p:cTn id="20" dur="500" fill="hold"/>
                                        <p:tgtEl>
                                          <p:spTgt spid="28"/>
                                        </p:tgtEl>
                                        <p:attrNameLst>
                                          <p:attrName>fillcolor</p:attrName>
                                        </p:attrNameLst>
                                      </p:cBhvr>
                                      <p:by>
                                        <p:hsl h="0" s="-70588" l="0"/>
                                      </p:by>
                                    </p:animClr>
                                    <p:animClr clrSpc="hsl" dir="cw">
                                      <p:cBhvr>
                                        <p:cTn id="21" dur="500" fill="hold"/>
                                        <p:tgtEl>
                                          <p:spTgt spid="28"/>
                                        </p:tgtEl>
                                        <p:attrNameLst>
                                          <p:attrName>stroke.color</p:attrName>
                                        </p:attrNameLst>
                                      </p:cBhvr>
                                      <p:by>
                                        <p:hsl h="0" s="-70588" l="0"/>
                                      </p:by>
                                    </p:animClr>
                                    <p:set>
                                      <p:cBhvr>
                                        <p:cTn id="22" dur="500" fill="hold"/>
                                        <p:tgtEl>
                                          <p:spTgt spid="28"/>
                                        </p:tgtEl>
                                        <p:attrNameLst>
                                          <p:attrName>fill.type</p:attrName>
                                        </p:attrNameLst>
                                      </p:cBhvr>
                                      <p:to>
                                        <p:strVal val="solid"/>
                                      </p:to>
                                    </p:se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par>
                          <p:cTn id="31" fill="hold" nodeType="afterGroup">
                            <p:stCondLst>
                              <p:cond delay="500"/>
                            </p:stCondLst>
                            <p:childTnLst>
                              <p:par>
                                <p:cTn id="32" presetID="25" presetClass="emph" presetSubtype="0" fill="hold" grpId="1" nodeType="afterEffect">
                                  <p:stCondLst>
                                    <p:cond delay="0"/>
                                  </p:stCondLst>
                                  <p:childTnLst>
                                    <p:animClr clrSpc="hsl" dir="cw">
                                      <p:cBhvr override="childStyle">
                                        <p:cTn id="33" dur="500" fill="hold"/>
                                        <p:tgtEl>
                                          <p:spTgt spid="25"/>
                                        </p:tgtEl>
                                        <p:attrNameLst>
                                          <p:attrName>style.color</p:attrName>
                                        </p:attrNameLst>
                                      </p:cBhvr>
                                      <p:by>
                                        <p:hsl h="0" s="-70588" l="0"/>
                                      </p:by>
                                    </p:animClr>
                                    <p:animClr clrSpc="hsl" dir="cw">
                                      <p:cBhvr>
                                        <p:cTn id="34" dur="500" fill="hold"/>
                                        <p:tgtEl>
                                          <p:spTgt spid="25"/>
                                        </p:tgtEl>
                                        <p:attrNameLst>
                                          <p:attrName>fillcolor</p:attrName>
                                        </p:attrNameLst>
                                      </p:cBhvr>
                                      <p:by>
                                        <p:hsl h="0" s="-70588" l="0"/>
                                      </p:by>
                                    </p:animClr>
                                    <p:animClr clrSpc="hsl" dir="cw">
                                      <p:cBhvr>
                                        <p:cTn id="35" dur="500" fill="hold"/>
                                        <p:tgtEl>
                                          <p:spTgt spid="25"/>
                                        </p:tgtEl>
                                        <p:attrNameLst>
                                          <p:attrName>stroke.color</p:attrName>
                                        </p:attrNameLst>
                                      </p:cBhvr>
                                      <p:by>
                                        <p:hsl h="0" s="-70588" l="0"/>
                                      </p:by>
                                    </p:animClr>
                                    <p:set>
                                      <p:cBhvr>
                                        <p:cTn id="36" dur="500" fill="hold"/>
                                        <p:tgtEl>
                                          <p:spTgt spid="25"/>
                                        </p:tgtEl>
                                        <p:attrNameLst>
                                          <p:attrName>fill.type</p:attrName>
                                        </p:attrNameLst>
                                      </p:cBhvr>
                                      <p:to>
                                        <p:strVal val="solid"/>
                                      </p:to>
                                    </p:set>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500"/>
                                        <p:tgtEl>
                                          <p:spTgt spid="2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childTnLst>
                          </p:cTn>
                        </p:par>
                        <p:par>
                          <p:cTn id="45" fill="hold" nodeType="afterGroup">
                            <p:stCondLst>
                              <p:cond delay="500"/>
                            </p:stCondLst>
                            <p:childTnLst>
                              <p:par>
                                <p:cTn id="46" presetID="25" presetClass="emph" presetSubtype="0" fill="hold" grpId="1" nodeType="afterEffect">
                                  <p:stCondLst>
                                    <p:cond delay="0"/>
                                  </p:stCondLst>
                                  <p:childTnLst>
                                    <p:animClr clrSpc="hsl" dir="cw">
                                      <p:cBhvr override="childStyle">
                                        <p:cTn id="47" dur="500" fill="hold"/>
                                        <p:tgtEl>
                                          <p:spTgt spid="26"/>
                                        </p:tgtEl>
                                        <p:attrNameLst>
                                          <p:attrName>style.color</p:attrName>
                                        </p:attrNameLst>
                                      </p:cBhvr>
                                      <p:by>
                                        <p:hsl h="0" s="-70588" l="0"/>
                                      </p:by>
                                    </p:animClr>
                                    <p:animClr clrSpc="hsl" dir="cw">
                                      <p:cBhvr>
                                        <p:cTn id="48" dur="500" fill="hold"/>
                                        <p:tgtEl>
                                          <p:spTgt spid="26"/>
                                        </p:tgtEl>
                                        <p:attrNameLst>
                                          <p:attrName>fillcolor</p:attrName>
                                        </p:attrNameLst>
                                      </p:cBhvr>
                                      <p:by>
                                        <p:hsl h="0" s="-70588" l="0"/>
                                      </p:by>
                                    </p:animClr>
                                    <p:animClr clrSpc="hsl" dir="cw">
                                      <p:cBhvr>
                                        <p:cTn id="49" dur="500" fill="hold"/>
                                        <p:tgtEl>
                                          <p:spTgt spid="26"/>
                                        </p:tgtEl>
                                        <p:attrNameLst>
                                          <p:attrName>stroke.color</p:attrName>
                                        </p:attrNameLst>
                                      </p:cBhvr>
                                      <p:by>
                                        <p:hsl h="0" s="-70588" l="0"/>
                                      </p:by>
                                    </p:animClr>
                                    <p:set>
                                      <p:cBhvr>
                                        <p:cTn id="50" dur="500" fill="hold"/>
                                        <p:tgtEl>
                                          <p:spTgt spid="26"/>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2" grpId="0" animBg="1"/>
      <p:bldP spid="23" grpId="0" animBg="1"/>
      <p:bldP spid="25" grpId="0" animBg="1"/>
      <p:bldP spid="25" grpId="1" animBg="1"/>
      <p:bldP spid="26" grpId="0" animBg="1"/>
      <p:bldP spid="26" grpId="1" animBg="1"/>
      <p:bldP spid="27" grpId="0" animBg="1"/>
      <p:bldP spid="28" grpId="0" animBg="1"/>
      <p:bldP spid="28" grpId="1"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and how many can be produced? At what cost?</a:t>
            </a:r>
          </a:p>
        </p:txBody>
      </p:sp>
      <p:pic>
        <p:nvPicPr>
          <p:cNvPr id="3" name="Picture 2"/>
          <p:cNvPicPr>
            <a:picLocks noChangeAspect="1"/>
          </p:cNvPicPr>
          <p:nvPr/>
        </p:nvPicPr>
        <p:blipFill>
          <a:blip r:embed="rId3"/>
          <a:stretch>
            <a:fillRect/>
          </a:stretch>
        </p:blipFill>
        <p:spPr>
          <a:xfrm>
            <a:off x="1219200" y="1981200"/>
            <a:ext cx="3068955" cy="4114800"/>
          </a:xfrm>
          <a:prstGeom prst="rect">
            <a:avLst/>
          </a:prstGeom>
        </p:spPr>
      </p:pic>
      <p:pic>
        <p:nvPicPr>
          <p:cNvPr id="4" name="Picture 3"/>
          <p:cNvPicPr>
            <a:picLocks noChangeAspect="1"/>
          </p:cNvPicPr>
          <p:nvPr/>
        </p:nvPicPr>
        <p:blipFill>
          <a:blip r:embed="rId4"/>
          <a:stretch>
            <a:fillRect/>
          </a:stretch>
        </p:blipFill>
        <p:spPr>
          <a:xfrm>
            <a:off x="4648200" y="2133600"/>
            <a:ext cx="4191000" cy="2993571"/>
          </a:xfrm>
          <a:prstGeom prst="rect">
            <a:avLst/>
          </a:prstGeom>
        </p:spPr>
      </p:pic>
      <p:sp>
        <p:nvSpPr>
          <p:cNvPr id="5" name="TextBox 4"/>
          <p:cNvSpPr txBox="1"/>
          <p:nvPr/>
        </p:nvSpPr>
        <p:spPr>
          <a:xfrm>
            <a:off x="5334000" y="5923002"/>
            <a:ext cx="2895600" cy="461665"/>
          </a:xfrm>
          <a:prstGeom prst="rect">
            <a:avLst/>
          </a:prstGeom>
          <a:noFill/>
        </p:spPr>
        <p:txBody>
          <a:bodyPr wrap="square" rtlCol="0">
            <a:spAutoFit/>
          </a:bodyPr>
          <a:lstStyle/>
          <a:p>
            <a:pPr algn="l"/>
            <a:r>
              <a:rPr lang="en-US" sz="800" i="1" dirty="0"/>
              <a:t>Left: ©2008 General Mills, Inc.; Right: Used with permission of Proto Labs, Inc.</a:t>
            </a:r>
          </a:p>
          <a:p>
            <a:pPr algn="l"/>
            <a:endParaRPr lang="en-US" sz="800" dirty="0"/>
          </a:p>
        </p:txBody>
      </p:sp>
    </p:spTree>
    <p:extLst>
      <p:ext uri="{BB962C8B-B14F-4D97-AF65-F5344CB8AC3E}">
        <p14:creationId xmlns:p14="http://schemas.microsoft.com/office/powerpoint/2010/main" val="661733890"/>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fontScale="90000"/>
          </a:bodyPr>
          <a:lstStyle/>
          <a:p>
            <a:r>
              <a:rPr lang="en-US" dirty="0"/>
              <a:t>Marketers Need Information about Competitors</a:t>
            </a:r>
          </a:p>
        </p:txBody>
      </p:sp>
      <p:sp>
        <p:nvSpPr>
          <p:cNvPr id="4" name="Line 3"/>
          <p:cNvSpPr>
            <a:spLocks noChangeShapeType="1"/>
          </p:cNvSpPr>
          <p:nvPr/>
        </p:nvSpPr>
        <p:spPr bwMode="auto">
          <a:xfrm flipH="1">
            <a:off x="3733800" y="2971800"/>
            <a:ext cx="762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 name="AutoShape 4">
            <a:hlinkHover r:id="" action="ppaction://macro?name=changecolor"/>
          </p:cNvPr>
          <p:cNvSpPr>
            <a:spLocks noChangeArrowheads="1"/>
          </p:cNvSpPr>
          <p:nvPr/>
        </p:nvSpPr>
        <p:spPr bwMode="auto">
          <a:xfrm>
            <a:off x="4495800" y="2438400"/>
            <a:ext cx="4191000" cy="1066800"/>
          </a:xfrm>
          <a:prstGeom prst="roundRect">
            <a:avLst>
              <a:gd name="adj" fmla="val 415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Seek Information about Competitors</a:t>
            </a:r>
          </a:p>
        </p:txBody>
      </p:sp>
      <p:sp>
        <p:nvSpPr>
          <p:cNvPr id="6" name="Line 6"/>
          <p:cNvSpPr>
            <a:spLocks noChangeShapeType="1"/>
          </p:cNvSpPr>
          <p:nvPr/>
        </p:nvSpPr>
        <p:spPr bwMode="auto">
          <a:xfrm flipH="1">
            <a:off x="3733800" y="4876800"/>
            <a:ext cx="762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 name="AutoShape 7">
            <a:hlinkHover r:id="" action="ppaction://macro?name=changecolor"/>
          </p:cNvPr>
          <p:cNvSpPr>
            <a:spLocks noChangeArrowheads="1"/>
          </p:cNvSpPr>
          <p:nvPr/>
        </p:nvSpPr>
        <p:spPr bwMode="auto">
          <a:xfrm>
            <a:off x="4495800" y="4267200"/>
            <a:ext cx="4191000" cy="1066800"/>
          </a:xfrm>
          <a:prstGeom prst="roundRect">
            <a:avLst>
              <a:gd name="adj" fmla="val 4151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Ethical Issues</a:t>
            </a:r>
          </a:p>
        </p:txBody>
      </p:sp>
      <p:sp>
        <p:nvSpPr>
          <p:cNvPr id="2" name="TextBox 1"/>
          <p:cNvSpPr txBox="1"/>
          <p:nvPr/>
        </p:nvSpPr>
        <p:spPr>
          <a:xfrm>
            <a:off x="1600200" y="5008162"/>
            <a:ext cx="3200400" cy="415498"/>
          </a:xfrm>
          <a:prstGeom prst="rect">
            <a:avLst/>
          </a:prstGeom>
          <a:noFill/>
        </p:spPr>
        <p:txBody>
          <a:bodyPr wrap="square" rtlCol="0">
            <a:spAutoFit/>
          </a:bodyPr>
          <a:lstStyle/>
          <a:p>
            <a:r>
              <a:rPr lang="de-DE" sz="1000" dirty="0"/>
              <a:t>©</a:t>
            </a:r>
            <a:r>
              <a:rPr lang="en-US" sz="1000" dirty="0" err="1"/>
              <a:t>wavebreakmediamicro</a:t>
            </a:r>
            <a:r>
              <a:rPr lang="en-US" sz="1000" dirty="0"/>
              <a:t>/123RF</a:t>
            </a:r>
            <a:br>
              <a:rPr lang="en-US" sz="1100" dirty="0"/>
            </a:br>
            <a:endParaRPr lang="en-US" sz="110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577" y="2732680"/>
            <a:ext cx="3413223" cy="2275482"/>
          </a:xfrm>
          <a:prstGeom prst="rect">
            <a:avLst/>
          </a:prstGeom>
        </p:spPr>
      </p:pic>
    </p:spTree>
    <p:custDataLst>
      <p:tags r:id="rId1"/>
    </p:custDataLst>
    <p:extLst>
      <p:ext uri="{BB962C8B-B14F-4D97-AF65-F5344CB8AC3E}">
        <p14:creationId xmlns:p14="http://schemas.microsoft.com/office/powerpoint/2010/main" val="4938638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5"/>
                                        </p:tgtEl>
                                        <p:attrNameLst>
                                          <p:attrName>style.color</p:attrName>
                                        </p:attrNameLst>
                                      </p:cBhvr>
                                      <p:by>
                                        <p:hsl h="0" s="-70588" l="0"/>
                                      </p:by>
                                    </p:animClr>
                                    <p:animClr clrSpc="hsl" dir="cw">
                                      <p:cBhvr>
                                        <p:cTn id="16" dur="500" fill="hold"/>
                                        <p:tgtEl>
                                          <p:spTgt spid="5"/>
                                        </p:tgtEl>
                                        <p:attrNameLst>
                                          <p:attrName>fillcolor</p:attrName>
                                        </p:attrNameLst>
                                      </p:cBhvr>
                                      <p:by>
                                        <p:hsl h="0" s="-70588" l="0"/>
                                      </p:by>
                                    </p:animClr>
                                    <p:animClr clrSpc="hsl" dir="cw">
                                      <p:cBhvr>
                                        <p:cTn id="17" dur="500" fill="hold"/>
                                        <p:tgtEl>
                                          <p:spTgt spid="5"/>
                                        </p:tgtEl>
                                        <p:attrNameLst>
                                          <p:attrName>stroke.color</p:attrName>
                                        </p:attrNameLst>
                                      </p:cBhvr>
                                      <p:by>
                                        <p:hsl h="0" s="-70588" l="0"/>
                                      </p:by>
                                    </p:animClr>
                                    <p:set>
                                      <p:cBhvr>
                                        <p:cTn id="18" dur="500" fill="hold"/>
                                        <p:tgtEl>
                                          <p:spTgt spid="5"/>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457200" y="1882808"/>
            <a:ext cx="8229600" cy="4898992"/>
          </a:xfrm>
        </p:spPr>
        <p:txBody>
          <a:bodyPr>
            <a:normAutofit fontScale="77500" lnSpcReduction="20000"/>
          </a:bodyPr>
          <a:lstStyle/>
          <a:p>
            <a:pPr marL="65087" indent="0">
              <a:buNone/>
            </a:pPr>
            <a:r>
              <a:rPr lang="en-US" dirty="0"/>
              <a:t>Chris wants to open a family-oriented restaurant in a thriving suburban area. Chris thinks a sports-based theme and broad menu will be attractive to the large number of families in the area. However, national chain restaurants, such as Chili’s, TGI Friday’s, and Applebee’s, already draw large followings in the area. The existence of these chain restaurants is a significant:</a:t>
            </a:r>
          </a:p>
          <a:p>
            <a:endParaRPr lang="en-US" dirty="0"/>
          </a:p>
          <a:p>
            <a:pPr marL="0" indent="0">
              <a:buNone/>
            </a:pPr>
            <a:r>
              <a:rPr lang="en-US" dirty="0"/>
              <a:t>A.	competitive opportunity.</a:t>
            </a:r>
          </a:p>
          <a:p>
            <a:pPr marL="0" indent="0">
              <a:buNone/>
            </a:pPr>
            <a:r>
              <a:rPr lang="en-US" dirty="0"/>
              <a:t>B.	monopoly.</a:t>
            </a:r>
          </a:p>
          <a:p>
            <a:pPr marL="0" indent="0">
              <a:buNone/>
            </a:pPr>
            <a:r>
              <a:rPr lang="en-US" dirty="0"/>
              <a:t>C.	competitive barrier.</a:t>
            </a:r>
          </a:p>
          <a:p>
            <a:pPr marL="0" indent="0">
              <a:buNone/>
            </a:pPr>
            <a:r>
              <a:rPr lang="en-US" dirty="0"/>
              <a:t>D.	opportunity.</a:t>
            </a:r>
          </a:p>
          <a:p>
            <a:pPr marL="0" indent="0">
              <a:buNone/>
            </a:pPr>
            <a:r>
              <a:rPr lang="en-US" dirty="0"/>
              <a:t>E.	competitive environment.</a:t>
            </a:r>
          </a:p>
          <a:p>
            <a:endParaRPr lang="en-US" dirty="0"/>
          </a:p>
        </p:txBody>
      </p:sp>
      <p:sp>
        <p:nvSpPr>
          <p:cNvPr id="8" name="Rectangle 3"/>
          <p:cNvSpPr txBox="1">
            <a:spLocks noChangeArrowheads="1"/>
          </p:cNvSpPr>
          <p:nvPr/>
        </p:nvSpPr>
        <p:spPr bwMode="auto">
          <a:xfrm>
            <a:off x="153988" y="1296988"/>
            <a:ext cx="8839200" cy="5561012"/>
          </a:xfrm>
          <a:prstGeom prst="rect">
            <a:avLst/>
          </a:prstGeom>
          <a:ln>
            <a:miter lim="800000"/>
            <a:headEnd/>
            <a:tailEnd/>
          </a:ln>
        </p:spPr>
        <p:txBody>
          <a:bodyPr/>
          <a:lstStyle/>
          <a:p>
            <a:pPr marL="533400" indent="-533400" algn="l">
              <a:spcBef>
                <a:spcPct val="50000"/>
              </a:spcBef>
              <a:buClr>
                <a:srgbClr val="206650"/>
              </a:buClr>
              <a:defRPr/>
            </a:pPr>
            <a:endParaRPr lang="en-US" sz="2400" kern="0" dirty="0">
              <a:latin typeface="Trebuchet MS" pitchFamily="34" charset="0"/>
              <a:cs typeface="+mn-cs"/>
            </a:endParaRPr>
          </a:p>
        </p:txBody>
      </p:sp>
    </p:spTree>
    <p:custDataLst>
      <p:tags r:id="rId1"/>
    </p:custDataLst>
    <p:extLst>
      <p:ext uri="{BB962C8B-B14F-4D97-AF65-F5344CB8AC3E}">
        <p14:creationId xmlns:p14="http://schemas.microsoft.com/office/powerpoint/2010/main" val="2033059875"/>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76200"/>
            <a:ext cx="8229600" cy="1073149"/>
          </a:xfrm>
        </p:spPr>
        <p:txBody>
          <a:bodyPr/>
          <a:lstStyle/>
          <a:p>
            <a:r>
              <a:rPr lang="en-US" dirty="0"/>
              <a:t>The Marketing Environment</a:t>
            </a:r>
          </a:p>
        </p:txBody>
      </p:sp>
      <p:grpSp>
        <p:nvGrpSpPr>
          <p:cNvPr id="31774" name="Group 3"/>
          <p:cNvGrpSpPr>
            <a:grpSpLocks/>
          </p:cNvGrpSpPr>
          <p:nvPr/>
        </p:nvGrpSpPr>
        <p:grpSpPr bwMode="auto">
          <a:xfrm>
            <a:off x="228600" y="1219200"/>
            <a:ext cx="4281488" cy="2894013"/>
            <a:chOff x="192" y="672"/>
            <a:chExt cx="2697" cy="1823"/>
          </a:xfrm>
        </p:grpSpPr>
        <p:sp>
          <p:nvSpPr>
            <p:cNvPr id="31779" name="Line 4"/>
            <p:cNvSpPr>
              <a:spLocks noChangeShapeType="1"/>
            </p:cNvSpPr>
            <p:nvPr/>
          </p:nvSpPr>
          <p:spPr bwMode="auto">
            <a:xfrm>
              <a:off x="2016" y="1008"/>
              <a:ext cx="192" cy="29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nvGrpSpPr>
            <p:cNvPr id="31780" name="Group 5"/>
            <p:cNvGrpSpPr>
              <a:grpSpLocks/>
            </p:cNvGrpSpPr>
            <p:nvPr/>
          </p:nvGrpSpPr>
          <p:grpSpPr bwMode="auto">
            <a:xfrm>
              <a:off x="192" y="672"/>
              <a:ext cx="2697" cy="1823"/>
              <a:chOff x="192" y="672"/>
              <a:chExt cx="2697" cy="1823"/>
            </a:xfrm>
          </p:grpSpPr>
          <p:sp>
            <p:nvSpPr>
              <p:cNvPr id="31781" name="Freeform 6"/>
              <p:cNvSpPr>
                <a:spLocks/>
              </p:cNvSpPr>
              <p:nvPr/>
            </p:nvSpPr>
            <p:spPr bwMode="auto">
              <a:xfrm>
                <a:off x="1558" y="957"/>
                <a:ext cx="1331" cy="1538"/>
              </a:xfrm>
              <a:custGeom>
                <a:avLst/>
                <a:gdLst>
                  <a:gd name="T0" fmla="*/ 88 w 1462"/>
                  <a:gd name="T1" fmla="*/ 102 h 1689"/>
                  <a:gd name="T2" fmla="*/ 0 w 1462"/>
                  <a:gd name="T3" fmla="*/ 50 h 1689"/>
                  <a:gd name="T4" fmla="*/ 0 w 1462"/>
                  <a:gd name="T5" fmla="*/ 50 h 1689"/>
                  <a:gd name="T6" fmla="*/ 5 w 1462"/>
                  <a:gd name="T7" fmla="*/ 46 h 1689"/>
                  <a:gd name="T8" fmla="*/ 7 w 1462"/>
                  <a:gd name="T9" fmla="*/ 39 h 1689"/>
                  <a:gd name="T10" fmla="*/ 12 w 1462"/>
                  <a:gd name="T11" fmla="*/ 35 h 1689"/>
                  <a:gd name="T12" fmla="*/ 16 w 1462"/>
                  <a:gd name="T13" fmla="*/ 29 h 1689"/>
                  <a:gd name="T14" fmla="*/ 21 w 1462"/>
                  <a:gd name="T15" fmla="*/ 25 h 1689"/>
                  <a:gd name="T16" fmla="*/ 26 w 1462"/>
                  <a:gd name="T17" fmla="*/ 21 h 1689"/>
                  <a:gd name="T18" fmla="*/ 32 w 1462"/>
                  <a:gd name="T19" fmla="*/ 16 h 1689"/>
                  <a:gd name="T20" fmla="*/ 37 w 1462"/>
                  <a:gd name="T21" fmla="*/ 14 h 1689"/>
                  <a:gd name="T22" fmla="*/ 42 w 1462"/>
                  <a:gd name="T23" fmla="*/ 11 h 1689"/>
                  <a:gd name="T24" fmla="*/ 49 w 1462"/>
                  <a:gd name="T25" fmla="*/ 7 h 1689"/>
                  <a:gd name="T26" fmla="*/ 55 w 1462"/>
                  <a:gd name="T27" fmla="*/ 5 h 1689"/>
                  <a:gd name="T28" fmla="*/ 60 w 1462"/>
                  <a:gd name="T29" fmla="*/ 5 h 1689"/>
                  <a:gd name="T30" fmla="*/ 66 w 1462"/>
                  <a:gd name="T31" fmla="*/ 5 h 1689"/>
                  <a:gd name="T32" fmla="*/ 73 w 1462"/>
                  <a:gd name="T33" fmla="*/ 5 h 1689"/>
                  <a:gd name="T34" fmla="*/ 80 w 1462"/>
                  <a:gd name="T35" fmla="*/ 4 h 1689"/>
                  <a:gd name="T36" fmla="*/ 88 w 1462"/>
                  <a:gd name="T37" fmla="*/ 0 h 1689"/>
                  <a:gd name="T38" fmla="*/ 88 w 1462"/>
                  <a:gd name="T39" fmla="*/ 102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9"/>
                  <a:gd name="T62" fmla="*/ 1462 w 1462"/>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9">
                    <a:moveTo>
                      <a:pt x="1462" y="1689"/>
                    </a:moveTo>
                    <a:lnTo>
                      <a:pt x="0" y="842"/>
                    </a:lnTo>
                    <a:lnTo>
                      <a:pt x="58" y="747"/>
                    </a:lnTo>
                    <a:lnTo>
                      <a:pt x="124" y="652"/>
                    </a:lnTo>
                    <a:lnTo>
                      <a:pt x="194" y="566"/>
                    </a:lnTo>
                    <a:lnTo>
                      <a:pt x="269" y="483"/>
                    </a:lnTo>
                    <a:lnTo>
                      <a:pt x="351" y="409"/>
                    </a:lnTo>
                    <a:lnTo>
                      <a:pt x="434" y="339"/>
                    </a:lnTo>
                    <a:lnTo>
                      <a:pt x="521" y="277"/>
                    </a:lnTo>
                    <a:lnTo>
                      <a:pt x="611" y="219"/>
                    </a:lnTo>
                    <a:lnTo>
                      <a:pt x="706" y="169"/>
                    </a:lnTo>
                    <a:lnTo>
                      <a:pt x="806" y="124"/>
                    </a:lnTo>
                    <a:lnTo>
                      <a:pt x="909" y="87"/>
                    </a:lnTo>
                    <a:lnTo>
                      <a:pt x="1012" y="54"/>
                    </a:lnTo>
                    <a:lnTo>
                      <a:pt x="1123" y="33"/>
                    </a:lnTo>
                    <a:lnTo>
                      <a:pt x="1231" y="12"/>
                    </a:lnTo>
                    <a:lnTo>
                      <a:pt x="1346" y="4"/>
                    </a:lnTo>
                    <a:lnTo>
                      <a:pt x="1462" y="0"/>
                    </a:lnTo>
                    <a:lnTo>
                      <a:pt x="1462" y="1689"/>
                    </a:lnTo>
                    <a:close/>
                  </a:path>
                </a:pathLst>
              </a:custGeom>
              <a:solidFill>
                <a:schemeClr val="hlink"/>
              </a:solidFill>
              <a:ln>
                <a:noFill/>
              </a:ln>
              <a:extLst>
                <a:ext uri="{91240B29-F687-4F45-9708-019B960494DF}">
                  <a14:hiddenLine xmlns:a14="http://schemas.microsoft.com/office/drawing/2010/main" w="12700" cmpd="sng">
                    <a:solidFill>
                      <a:srgbClr val="000000"/>
                    </a:solidFill>
                    <a:prstDash val="solid"/>
                    <a:round/>
                    <a:headEnd/>
                    <a:tailEnd/>
                  </a14:hiddenLine>
                </a:ext>
              </a:extLst>
            </p:spPr>
            <p:txBody>
              <a:bodyPr/>
              <a:lstStyle/>
              <a:p>
                <a:endParaRPr lang="en-US" b="1" dirty="0">
                  <a:latin typeface="+mn-lt"/>
                </a:endParaRPr>
              </a:p>
            </p:txBody>
          </p:sp>
          <p:sp>
            <p:nvSpPr>
              <p:cNvPr id="31782" name="Text Box 7"/>
              <p:cNvSpPr txBox="1">
                <a:spLocks noChangeArrowheads="1"/>
              </p:cNvSpPr>
              <p:nvPr/>
            </p:nvSpPr>
            <p:spPr bwMode="auto">
              <a:xfrm>
                <a:off x="192" y="672"/>
                <a:ext cx="2112"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Resources</a:t>
                </a:r>
                <a:br>
                  <a:rPr lang="en-US" sz="2000" b="1" dirty="0">
                    <a:latin typeface="+mn-lt"/>
                  </a:rPr>
                </a:br>
                <a:r>
                  <a:rPr lang="en-US" sz="2000" b="1" dirty="0">
                    <a:latin typeface="+mn-lt"/>
                  </a:rPr>
                  <a:t>and Objectives</a:t>
                </a:r>
                <a:br>
                  <a:rPr lang="en-US" sz="2000" b="1" dirty="0">
                    <a:latin typeface="+mn-lt"/>
                  </a:rPr>
                </a:br>
                <a:r>
                  <a:rPr lang="en-US" sz="2000" b="1" dirty="0">
                    <a:latin typeface="+mn-lt"/>
                  </a:rPr>
                  <a:t>of the Firm</a:t>
                </a:r>
              </a:p>
            </p:txBody>
          </p:sp>
        </p:grpSp>
      </p:grpSp>
      <p:grpSp>
        <p:nvGrpSpPr>
          <p:cNvPr id="31775" name="Group 8"/>
          <p:cNvGrpSpPr>
            <a:grpSpLocks/>
          </p:cNvGrpSpPr>
          <p:nvPr/>
        </p:nvGrpSpPr>
        <p:grpSpPr bwMode="auto">
          <a:xfrm>
            <a:off x="4510088" y="1219200"/>
            <a:ext cx="4024313" cy="2894013"/>
            <a:chOff x="2889" y="672"/>
            <a:chExt cx="2535" cy="1823"/>
          </a:xfrm>
        </p:grpSpPr>
        <p:sp>
          <p:nvSpPr>
            <p:cNvPr id="31776" name="Line 9"/>
            <p:cNvSpPr>
              <a:spLocks noChangeShapeType="1"/>
            </p:cNvSpPr>
            <p:nvPr/>
          </p:nvSpPr>
          <p:spPr bwMode="auto">
            <a:xfrm flipH="1">
              <a:off x="3632" y="1031"/>
              <a:ext cx="113" cy="19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777" name="Freeform 10"/>
            <p:cNvSpPr>
              <a:spLocks/>
            </p:cNvSpPr>
            <p:nvPr/>
          </p:nvSpPr>
          <p:spPr bwMode="auto">
            <a:xfrm>
              <a:off x="2889" y="957"/>
              <a:ext cx="1332" cy="1538"/>
            </a:xfrm>
            <a:custGeom>
              <a:avLst/>
              <a:gdLst>
                <a:gd name="T0" fmla="*/ 0 w 1462"/>
                <a:gd name="T1" fmla="*/ 102 h 1689"/>
                <a:gd name="T2" fmla="*/ 0 w 1462"/>
                <a:gd name="T3" fmla="*/ 0 h 1689"/>
                <a:gd name="T4" fmla="*/ 0 w 1462"/>
                <a:gd name="T5" fmla="*/ 0 h 1689"/>
                <a:gd name="T6" fmla="*/ 7 w 1462"/>
                <a:gd name="T7" fmla="*/ 4 h 1689"/>
                <a:gd name="T8" fmla="*/ 14 w 1462"/>
                <a:gd name="T9" fmla="*/ 5 h 1689"/>
                <a:gd name="T10" fmla="*/ 21 w 1462"/>
                <a:gd name="T11" fmla="*/ 5 h 1689"/>
                <a:gd name="T12" fmla="*/ 26 w 1462"/>
                <a:gd name="T13" fmla="*/ 5 h 1689"/>
                <a:gd name="T14" fmla="*/ 34 w 1462"/>
                <a:gd name="T15" fmla="*/ 5 h 1689"/>
                <a:gd name="T16" fmla="*/ 40 w 1462"/>
                <a:gd name="T17" fmla="*/ 7 h 1689"/>
                <a:gd name="T18" fmla="*/ 46 w 1462"/>
                <a:gd name="T19" fmla="*/ 11 h 1689"/>
                <a:gd name="T20" fmla="*/ 51 w 1462"/>
                <a:gd name="T21" fmla="*/ 14 h 1689"/>
                <a:gd name="T22" fmla="*/ 56 w 1462"/>
                <a:gd name="T23" fmla="*/ 16 h 1689"/>
                <a:gd name="T24" fmla="*/ 62 w 1462"/>
                <a:gd name="T25" fmla="*/ 21 h 1689"/>
                <a:gd name="T26" fmla="*/ 67 w 1462"/>
                <a:gd name="T27" fmla="*/ 25 h 1689"/>
                <a:gd name="T28" fmla="*/ 73 w 1462"/>
                <a:gd name="T29" fmla="*/ 29 h 1689"/>
                <a:gd name="T30" fmla="*/ 78 w 1462"/>
                <a:gd name="T31" fmla="*/ 35 h 1689"/>
                <a:gd name="T32" fmla="*/ 81 w 1462"/>
                <a:gd name="T33" fmla="*/ 39 h 1689"/>
                <a:gd name="T34" fmla="*/ 87 w 1462"/>
                <a:gd name="T35" fmla="*/ 46 h 1689"/>
                <a:gd name="T36" fmla="*/ 89 w 1462"/>
                <a:gd name="T37" fmla="*/ 50 h 1689"/>
                <a:gd name="T38" fmla="*/ 0 w 1462"/>
                <a:gd name="T39" fmla="*/ 102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9"/>
                <a:gd name="T62" fmla="*/ 1462 w 1462"/>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9">
                  <a:moveTo>
                    <a:pt x="0" y="1689"/>
                  </a:moveTo>
                  <a:lnTo>
                    <a:pt x="0" y="0"/>
                  </a:lnTo>
                  <a:lnTo>
                    <a:pt x="116" y="4"/>
                  </a:lnTo>
                  <a:lnTo>
                    <a:pt x="227" y="12"/>
                  </a:lnTo>
                  <a:lnTo>
                    <a:pt x="339" y="33"/>
                  </a:lnTo>
                  <a:lnTo>
                    <a:pt x="446" y="54"/>
                  </a:lnTo>
                  <a:lnTo>
                    <a:pt x="549" y="87"/>
                  </a:lnTo>
                  <a:lnTo>
                    <a:pt x="652" y="124"/>
                  </a:lnTo>
                  <a:lnTo>
                    <a:pt x="752" y="169"/>
                  </a:lnTo>
                  <a:lnTo>
                    <a:pt x="847" y="219"/>
                  </a:lnTo>
                  <a:lnTo>
                    <a:pt x="937" y="277"/>
                  </a:lnTo>
                  <a:lnTo>
                    <a:pt x="1024" y="339"/>
                  </a:lnTo>
                  <a:lnTo>
                    <a:pt x="1111" y="409"/>
                  </a:lnTo>
                  <a:lnTo>
                    <a:pt x="1189" y="483"/>
                  </a:lnTo>
                  <a:lnTo>
                    <a:pt x="1264" y="566"/>
                  </a:lnTo>
                  <a:lnTo>
                    <a:pt x="1334" y="652"/>
                  </a:lnTo>
                  <a:lnTo>
                    <a:pt x="1400" y="747"/>
                  </a:lnTo>
                  <a:lnTo>
                    <a:pt x="1462" y="842"/>
                  </a:lnTo>
                  <a:lnTo>
                    <a:pt x="0" y="1689"/>
                  </a:lnTo>
                  <a:close/>
                </a:path>
              </a:pathLst>
            </a:custGeom>
            <a:solidFill>
              <a:schemeClr val="hlink"/>
            </a:solidFill>
            <a:ln>
              <a:noFill/>
            </a:ln>
            <a:extLst>
              <a:ext uri="{91240B29-F687-4F45-9708-019B960494DF}">
                <a14:hiddenLine xmlns:a14="http://schemas.microsoft.com/office/drawing/2010/main" w="12700" cmpd="sng">
                  <a:solidFill>
                    <a:srgbClr val="000000"/>
                  </a:solidFill>
                  <a:prstDash val="solid"/>
                  <a:round/>
                  <a:headEnd/>
                  <a:tailEnd/>
                </a14:hiddenLine>
              </a:ext>
            </a:extLst>
          </p:spPr>
          <p:txBody>
            <a:bodyPr/>
            <a:lstStyle/>
            <a:p>
              <a:endParaRPr lang="en-US" b="1" dirty="0">
                <a:latin typeface="+mn-lt"/>
              </a:endParaRPr>
            </a:p>
          </p:txBody>
        </p:sp>
        <p:sp>
          <p:nvSpPr>
            <p:cNvPr id="31778" name="Text Box 11"/>
            <p:cNvSpPr txBox="1">
              <a:spLocks noChangeArrowheads="1"/>
            </p:cNvSpPr>
            <p:nvPr/>
          </p:nvSpPr>
          <p:spPr bwMode="auto">
            <a:xfrm>
              <a:off x="3312" y="672"/>
              <a:ext cx="211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Competitive</a:t>
              </a:r>
              <a:br>
                <a:rPr lang="en-US" sz="2000" b="1" dirty="0">
                  <a:latin typeface="+mn-lt"/>
                </a:rPr>
              </a:br>
              <a:r>
                <a:rPr lang="en-US" sz="2000" b="1" dirty="0">
                  <a:latin typeface="+mn-lt"/>
                </a:rPr>
                <a:t>Environment</a:t>
              </a:r>
            </a:p>
          </p:txBody>
        </p:sp>
      </p:grpSp>
      <p:grpSp>
        <p:nvGrpSpPr>
          <p:cNvPr id="6" name="Group 12"/>
          <p:cNvGrpSpPr>
            <a:grpSpLocks/>
          </p:cNvGrpSpPr>
          <p:nvPr/>
        </p:nvGrpSpPr>
        <p:grpSpPr bwMode="auto">
          <a:xfrm>
            <a:off x="2362200" y="1676400"/>
            <a:ext cx="4227513" cy="2441575"/>
            <a:chOff x="1560" y="952"/>
            <a:chExt cx="2663" cy="1538"/>
          </a:xfrm>
          <a:solidFill>
            <a:schemeClr val="accent1"/>
          </a:solidFill>
        </p:grpSpPr>
        <p:sp>
          <p:nvSpPr>
            <p:cNvPr id="20" name="Freeform 13"/>
            <p:cNvSpPr>
              <a:spLocks/>
            </p:cNvSpPr>
            <p:nvPr/>
          </p:nvSpPr>
          <p:spPr bwMode="auto">
            <a:xfrm>
              <a:off x="1560" y="952"/>
              <a:ext cx="1331" cy="1538"/>
            </a:xfrm>
            <a:custGeom>
              <a:avLst/>
              <a:gdLst>
                <a:gd name="T0" fmla="*/ 1462 w 1462"/>
                <a:gd name="T1" fmla="*/ 1689 h 1689"/>
                <a:gd name="T2" fmla="*/ 0 w 1462"/>
                <a:gd name="T3" fmla="*/ 842 h 1689"/>
                <a:gd name="T4" fmla="*/ 0 w 1462"/>
                <a:gd name="T5" fmla="*/ 842 h 1689"/>
                <a:gd name="T6" fmla="*/ 58 w 1462"/>
                <a:gd name="T7" fmla="*/ 747 h 1689"/>
                <a:gd name="T8" fmla="*/ 124 w 1462"/>
                <a:gd name="T9" fmla="*/ 652 h 1689"/>
                <a:gd name="T10" fmla="*/ 194 w 1462"/>
                <a:gd name="T11" fmla="*/ 566 h 1689"/>
                <a:gd name="T12" fmla="*/ 269 w 1462"/>
                <a:gd name="T13" fmla="*/ 483 h 1689"/>
                <a:gd name="T14" fmla="*/ 351 w 1462"/>
                <a:gd name="T15" fmla="*/ 409 h 1689"/>
                <a:gd name="T16" fmla="*/ 434 w 1462"/>
                <a:gd name="T17" fmla="*/ 339 h 1689"/>
                <a:gd name="T18" fmla="*/ 521 w 1462"/>
                <a:gd name="T19" fmla="*/ 277 h 1689"/>
                <a:gd name="T20" fmla="*/ 611 w 1462"/>
                <a:gd name="T21" fmla="*/ 219 h 1689"/>
                <a:gd name="T22" fmla="*/ 706 w 1462"/>
                <a:gd name="T23" fmla="*/ 169 h 1689"/>
                <a:gd name="T24" fmla="*/ 806 w 1462"/>
                <a:gd name="T25" fmla="*/ 124 h 1689"/>
                <a:gd name="T26" fmla="*/ 909 w 1462"/>
                <a:gd name="T27" fmla="*/ 87 h 1689"/>
                <a:gd name="T28" fmla="*/ 1012 w 1462"/>
                <a:gd name="T29" fmla="*/ 54 h 1689"/>
                <a:gd name="T30" fmla="*/ 1123 w 1462"/>
                <a:gd name="T31" fmla="*/ 33 h 1689"/>
                <a:gd name="T32" fmla="*/ 1231 w 1462"/>
                <a:gd name="T33" fmla="*/ 12 h 1689"/>
                <a:gd name="T34" fmla="*/ 1346 w 1462"/>
                <a:gd name="T35" fmla="*/ 4 h 1689"/>
                <a:gd name="T36" fmla="*/ 1462 w 1462"/>
                <a:gd name="T37" fmla="*/ 0 h 1689"/>
                <a:gd name="T38" fmla="*/ 1462 w 1462"/>
                <a:gd name="T39" fmla="*/ 1689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9"/>
                <a:gd name="T62" fmla="*/ 1462 w 1462"/>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9">
                  <a:moveTo>
                    <a:pt x="1462" y="1689"/>
                  </a:moveTo>
                  <a:lnTo>
                    <a:pt x="0" y="842"/>
                  </a:lnTo>
                  <a:lnTo>
                    <a:pt x="58" y="747"/>
                  </a:lnTo>
                  <a:lnTo>
                    <a:pt x="124" y="652"/>
                  </a:lnTo>
                  <a:lnTo>
                    <a:pt x="194" y="566"/>
                  </a:lnTo>
                  <a:lnTo>
                    <a:pt x="269" y="483"/>
                  </a:lnTo>
                  <a:lnTo>
                    <a:pt x="351" y="409"/>
                  </a:lnTo>
                  <a:lnTo>
                    <a:pt x="434" y="339"/>
                  </a:lnTo>
                  <a:lnTo>
                    <a:pt x="521" y="277"/>
                  </a:lnTo>
                  <a:lnTo>
                    <a:pt x="611" y="219"/>
                  </a:lnTo>
                  <a:lnTo>
                    <a:pt x="706" y="169"/>
                  </a:lnTo>
                  <a:lnTo>
                    <a:pt x="806" y="124"/>
                  </a:lnTo>
                  <a:lnTo>
                    <a:pt x="909" y="87"/>
                  </a:lnTo>
                  <a:lnTo>
                    <a:pt x="1012" y="54"/>
                  </a:lnTo>
                  <a:lnTo>
                    <a:pt x="1123" y="33"/>
                  </a:lnTo>
                  <a:lnTo>
                    <a:pt x="1231" y="12"/>
                  </a:lnTo>
                  <a:lnTo>
                    <a:pt x="1346" y="4"/>
                  </a:lnTo>
                  <a:lnTo>
                    <a:pt x="1462" y="0"/>
                  </a:lnTo>
                  <a:lnTo>
                    <a:pt x="1462" y="1689"/>
                  </a:lnTo>
                  <a:close/>
                </a:path>
              </a:pathLst>
            </a:custGeom>
            <a:grpFill/>
            <a:ln w="12700" cmpd="sng">
              <a:noFill/>
              <a:prstDash val="solid"/>
              <a:round/>
              <a:headEnd/>
              <a:tailEnd/>
            </a:ln>
          </p:spPr>
          <p:txBody>
            <a:bodyPr/>
            <a:lstStyle/>
            <a:p>
              <a:pPr>
                <a:defRPr/>
              </a:pPr>
              <a:endParaRPr lang="en-US" b="1" dirty="0">
                <a:latin typeface="+mn-lt"/>
                <a:cs typeface="Arial" charset="0"/>
              </a:endParaRPr>
            </a:p>
          </p:txBody>
        </p:sp>
        <p:sp>
          <p:nvSpPr>
            <p:cNvPr id="21" name="Freeform 14"/>
            <p:cNvSpPr>
              <a:spLocks/>
            </p:cNvSpPr>
            <p:nvPr/>
          </p:nvSpPr>
          <p:spPr bwMode="auto">
            <a:xfrm>
              <a:off x="2891" y="952"/>
              <a:ext cx="1332" cy="1538"/>
            </a:xfrm>
            <a:custGeom>
              <a:avLst/>
              <a:gdLst>
                <a:gd name="T0" fmla="*/ 0 w 1462"/>
                <a:gd name="T1" fmla="*/ 1689 h 1689"/>
                <a:gd name="T2" fmla="*/ 0 w 1462"/>
                <a:gd name="T3" fmla="*/ 0 h 1689"/>
                <a:gd name="T4" fmla="*/ 0 w 1462"/>
                <a:gd name="T5" fmla="*/ 0 h 1689"/>
                <a:gd name="T6" fmla="*/ 116 w 1462"/>
                <a:gd name="T7" fmla="*/ 4 h 1689"/>
                <a:gd name="T8" fmla="*/ 227 w 1462"/>
                <a:gd name="T9" fmla="*/ 12 h 1689"/>
                <a:gd name="T10" fmla="*/ 339 w 1462"/>
                <a:gd name="T11" fmla="*/ 33 h 1689"/>
                <a:gd name="T12" fmla="*/ 446 w 1462"/>
                <a:gd name="T13" fmla="*/ 54 h 1689"/>
                <a:gd name="T14" fmla="*/ 549 w 1462"/>
                <a:gd name="T15" fmla="*/ 87 h 1689"/>
                <a:gd name="T16" fmla="*/ 652 w 1462"/>
                <a:gd name="T17" fmla="*/ 124 h 1689"/>
                <a:gd name="T18" fmla="*/ 752 w 1462"/>
                <a:gd name="T19" fmla="*/ 169 h 1689"/>
                <a:gd name="T20" fmla="*/ 847 w 1462"/>
                <a:gd name="T21" fmla="*/ 219 h 1689"/>
                <a:gd name="T22" fmla="*/ 937 w 1462"/>
                <a:gd name="T23" fmla="*/ 277 h 1689"/>
                <a:gd name="T24" fmla="*/ 1024 w 1462"/>
                <a:gd name="T25" fmla="*/ 339 h 1689"/>
                <a:gd name="T26" fmla="*/ 1111 w 1462"/>
                <a:gd name="T27" fmla="*/ 409 h 1689"/>
                <a:gd name="T28" fmla="*/ 1189 w 1462"/>
                <a:gd name="T29" fmla="*/ 483 h 1689"/>
                <a:gd name="T30" fmla="*/ 1264 w 1462"/>
                <a:gd name="T31" fmla="*/ 566 h 1689"/>
                <a:gd name="T32" fmla="*/ 1334 w 1462"/>
                <a:gd name="T33" fmla="*/ 652 h 1689"/>
                <a:gd name="T34" fmla="*/ 1400 w 1462"/>
                <a:gd name="T35" fmla="*/ 747 h 1689"/>
                <a:gd name="T36" fmla="*/ 1462 w 1462"/>
                <a:gd name="T37" fmla="*/ 842 h 1689"/>
                <a:gd name="T38" fmla="*/ 0 w 1462"/>
                <a:gd name="T39" fmla="*/ 1689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9"/>
                <a:gd name="T62" fmla="*/ 1462 w 1462"/>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9">
                  <a:moveTo>
                    <a:pt x="0" y="1689"/>
                  </a:moveTo>
                  <a:lnTo>
                    <a:pt x="0" y="0"/>
                  </a:lnTo>
                  <a:lnTo>
                    <a:pt x="116" y="4"/>
                  </a:lnTo>
                  <a:lnTo>
                    <a:pt x="227" y="12"/>
                  </a:lnTo>
                  <a:lnTo>
                    <a:pt x="339" y="33"/>
                  </a:lnTo>
                  <a:lnTo>
                    <a:pt x="446" y="54"/>
                  </a:lnTo>
                  <a:lnTo>
                    <a:pt x="549" y="87"/>
                  </a:lnTo>
                  <a:lnTo>
                    <a:pt x="652" y="124"/>
                  </a:lnTo>
                  <a:lnTo>
                    <a:pt x="752" y="169"/>
                  </a:lnTo>
                  <a:lnTo>
                    <a:pt x="847" y="219"/>
                  </a:lnTo>
                  <a:lnTo>
                    <a:pt x="937" y="277"/>
                  </a:lnTo>
                  <a:lnTo>
                    <a:pt x="1024" y="339"/>
                  </a:lnTo>
                  <a:lnTo>
                    <a:pt x="1111" y="409"/>
                  </a:lnTo>
                  <a:lnTo>
                    <a:pt x="1189" y="483"/>
                  </a:lnTo>
                  <a:lnTo>
                    <a:pt x="1264" y="566"/>
                  </a:lnTo>
                  <a:lnTo>
                    <a:pt x="1334" y="652"/>
                  </a:lnTo>
                  <a:lnTo>
                    <a:pt x="1400" y="747"/>
                  </a:lnTo>
                  <a:lnTo>
                    <a:pt x="1462" y="842"/>
                  </a:lnTo>
                  <a:lnTo>
                    <a:pt x="0" y="1689"/>
                  </a:lnTo>
                  <a:close/>
                </a:path>
              </a:pathLst>
            </a:custGeom>
            <a:grpFill/>
            <a:ln w="12700" cmpd="sng">
              <a:noFill/>
              <a:prstDash val="solid"/>
              <a:round/>
              <a:headEnd/>
              <a:tailEnd/>
            </a:ln>
          </p:spPr>
          <p:txBody>
            <a:bodyPr/>
            <a:lstStyle/>
            <a:p>
              <a:pPr>
                <a:defRPr/>
              </a:pPr>
              <a:endParaRPr lang="en-US" b="1" dirty="0">
                <a:latin typeface="+mn-lt"/>
                <a:cs typeface="Arial" charset="0"/>
              </a:endParaRPr>
            </a:p>
          </p:txBody>
        </p:sp>
      </p:grpSp>
      <p:sp>
        <p:nvSpPr>
          <p:cNvPr id="27" name="Text Box 34"/>
          <p:cNvSpPr txBox="1">
            <a:spLocks noChangeArrowheads="1"/>
          </p:cNvSpPr>
          <p:nvPr/>
        </p:nvSpPr>
        <p:spPr bwMode="auto">
          <a:xfrm>
            <a:off x="3276600" y="5334000"/>
            <a:ext cx="2667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solidFill>
                  <a:schemeClr val="bg1"/>
                </a:solidFill>
                <a:latin typeface="+mn-lt"/>
              </a:rPr>
              <a:t>External Marketing Environment</a:t>
            </a:r>
          </a:p>
        </p:txBody>
      </p:sp>
      <p:sp>
        <p:nvSpPr>
          <p:cNvPr id="28" name="Text Box 35"/>
          <p:cNvSpPr txBox="1">
            <a:spLocks noChangeArrowheads="1"/>
          </p:cNvSpPr>
          <p:nvPr/>
        </p:nvSpPr>
        <p:spPr bwMode="auto">
          <a:xfrm>
            <a:off x="3276600" y="1905000"/>
            <a:ext cx="2667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Direct Marketing Environment</a:t>
            </a:r>
          </a:p>
        </p:txBody>
      </p:sp>
      <p:sp>
        <p:nvSpPr>
          <p:cNvPr id="31751" name="Oval 16"/>
          <p:cNvSpPr>
            <a:spLocks noChangeArrowheads="1"/>
          </p:cNvSpPr>
          <p:nvPr/>
        </p:nvSpPr>
        <p:spPr bwMode="auto">
          <a:xfrm>
            <a:off x="2057400" y="1676400"/>
            <a:ext cx="4889500" cy="48895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b="1" dirty="0">
              <a:latin typeface="+mn-lt"/>
            </a:endParaRPr>
          </a:p>
        </p:txBody>
      </p:sp>
      <p:sp>
        <p:nvSpPr>
          <p:cNvPr id="31752" name="Line 43"/>
          <p:cNvSpPr>
            <a:spLocks noChangeShapeType="1"/>
          </p:cNvSpPr>
          <p:nvPr/>
        </p:nvSpPr>
        <p:spPr bwMode="auto">
          <a:xfrm flipV="1">
            <a:off x="4495800" y="1447800"/>
            <a:ext cx="0" cy="2333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nvGrpSpPr>
          <p:cNvPr id="7" name="Group 17"/>
          <p:cNvGrpSpPr>
            <a:grpSpLocks/>
          </p:cNvGrpSpPr>
          <p:nvPr/>
        </p:nvGrpSpPr>
        <p:grpSpPr bwMode="auto">
          <a:xfrm>
            <a:off x="-609600" y="2895600"/>
            <a:ext cx="10287000" cy="3663950"/>
            <a:chOff x="-336" y="1724"/>
            <a:chExt cx="6480" cy="2308"/>
          </a:xfrm>
        </p:grpSpPr>
        <p:grpSp>
          <p:nvGrpSpPr>
            <p:cNvPr id="31758" name="Group 18"/>
            <p:cNvGrpSpPr>
              <a:grpSpLocks/>
            </p:cNvGrpSpPr>
            <p:nvPr/>
          </p:nvGrpSpPr>
          <p:grpSpPr bwMode="auto">
            <a:xfrm>
              <a:off x="-336" y="1724"/>
              <a:ext cx="3225" cy="1538"/>
              <a:chOff x="-336" y="1724"/>
              <a:chExt cx="3225" cy="1538"/>
            </a:xfrm>
          </p:grpSpPr>
          <p:sp>
            <p:nvSpPr>
              <p:cNvPr id="31771" name="Line 19"/>
              <p:cNvSpPr>
                <a:spLocks noChangeShapeType="1"/>
              </p:cNvSpPr>
              <p:nvPr/>
            </p:nvSpPr>
            <p:spPr bwMode="auto">
              <a:xfrm>
                <a:off x="1184" y="2496"/>
                <a:ext cx="2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772" name="Freeform 20"/>
              <p:cNvSpPr>
                <a:spLocks/>
              </p:cNvSpPr>
              <p:nvPr/>
            </p:nvSpPr>
            <p:spPr bwMode="auto">
              <a:xfrm>
                <a:off x="1344" y="1724"/>
                <a:ext cx="1545" cy="1538"/>
              </a:xfrm>
              <a:custGeom>
                <a:avLst/>
                <a:gdLst>
                  <a:gd name="T0" fmla="*/ 102 w 1697"/>
                  <a:gd name="T1" fmla="*/ 50 h 1689"/>
                  <a:gd name="T2" fmla="*/ 14 w 1697"/>
                  <a:gd name="T3" fmla="*/ 102 h 1689"/>
                  <a:gd name="T4" fmla="*/ 14 w 1697"/>
                  <a:gd name="T5" fmla="*/ 102 h 1689"/>
                  <a:gd name="T6" fmla="*/ 11 w 1697"/>
                  <a:gd name="T7" fmla="*/ 97 h 1689"/>
                  <a:gd name="T8" fmla="*/ 8 w 1697"/>
                  <a:gd name="T9" fmla="*/ 89 h 1689"/>
                  <a:gd name="T10" fmla="*/ 5 w 1697"/>
                  <a:gd name="T11" fmla="*/ 84 h 1689"/>
                  <a:gd name="T12" fmla="*/ 5 w 1697"/>
                  <a:gd name="T13" fmla="*/ 77 h 1689"/>
                  <a:gd name="T14" fmla="*/ 5 w 1697"/>
                  <a:gd name="T15" fmla="*/ 71 h 1689"/>
                  <a:gd name="T16" fmla="*/ 5 w 1697"/>
                  <a:gd name="T17" fmla="*/ 64 h 1689"/>
                  <a:gd name="T18" fmla="*/ 4 w 1697"/>
                  <a:gd name="T19" fmla="*/ 58 h 1689"/>
                  <a:gd name="T20" fmla="*/ 0 w 1697"/>
                  <a:gd name="T21" fmla="*/ 50 h 1689"/>
                  <a:gd name="T22" fmla="*/ 4 w 1697"/>
                  <a:gd name="T23" fmla="*/ 46 h 1689"/>
                  <a:gd name="T24" fmla="*/ 5 w 1697"/>
                  <a:gd name="T25" fmla="*/ 38 h 1689"/>
                  <a:gd name="T26" fmla="*/ 5 w 1697"/>
                  <a:gd name="T27" fmla="*/ 32 h 1689"/>
                  <a:gd name="T28" fmla="*/ 5 w 1697"/>
                  <a:gd name="T29" fmla="*/ 25 h 1689"/>
                  <a:gd name="T30" fmla="*/ 5 w 1697"/>
                  <a:gd name="T31" fmla="*/ 19 h 1689"/>
                  <a:gd name="T32" fmla="*/ 8 w 1697"/>
                  <a:gd name="T33" fmla="*/ 13 h 1689"/>
                  <a:gd name="T34" fmla="*/ 11 w 1697"/>
                  <a:gd name="T35" fmla="*/ 5 h 1689"/>
                  <a:gd name="T36" fmla="*/ 14 w 1697"/>
                  <a:gd name="T37" fmla="*/ 0 h 1689"/>
                  <a:gd name="T38" fmla="*/ 102 w 1697"/>
                  <a:gd name="T39" fmla="*/ 50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97"/>
                  <a:gd name="T61" fmla="*/ 0 h 1689"/>
                  <a:gd name="T62" fmla="*/ 1697 w 1697"/>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97" h="1689">
                    <a:moveTo>
                      <a:pt x="1697" y="847"/>
                    </a:moveTo>
                    <a:lnTo>
                      <a:pt x="235" y="1689"/>
                    </a:lnTo>
                    <a:lnTo>
                      <a:pt x="178" y="1590"/>
                    </a:lnTo>
                    <a:lnTo>
                      <a:pt x="132" y="1486"/>
                    </a:lnTo>
                    <a:lnTo>
                      <a:pt x="91" y="1379"/>
                    </a:lnTo>
                    <a:lnTo>
                      <a:pt x="58" y="1276"/>
                    </a:lnTo>
                    <a:lnTo>
                      <a:pt x="33" y="1169"/>
                    </a:lnTo>
                    <a:lnTo>
                      <a:pt x="17" y="1061"/>
                    </a:lnTo>
                    <a:lnTo>
                      <a:pt x="4" y="954"/>
                    </a:lnTo>
                    <a:lnTo>
                      <a:pt x="0" y="847"/>
                    </a:lnTo>
                    <a:lnTo>
                      <a:pt x="4" y="739"/>
                    </a:lnTo>
                    <a:lnTo>
                      <a:pt x="17" y="632"/>
                    </a:lnTo>
                    <a:lnTo>
                      <a:pt x="33" y="524"/>
                    </a:lnTo>
                    <a:lnTo>
                      <a:pt x="58" y="417"/>
                    </a:lnTo>
                    <a:lnTo>
                      <a:pt x="91" y="310"/>
                    </a:lnTo>
                    <a:lnTo>
                      <a:pt x="132" y="207"/>
                    </a:lnTo>
                    <a:lnTo>
                      <a:pt x="178" y="103"/>
                    </a:lnTo>
                    <a:lnTo>
                      <a:pt x="235" y="0"/>
                    </a:lnTo>
                    <a:lnTo>
                      <a:pt x="1697" y="847"/>
                    </a:lnTo>
                    <a:close/>
                  </a:path>
                </a:pathLst>
              </a:custGeom>
              <a:solidFill>
                <a:schemeClr val="hlink"/>
              </a:solidFill>
              <a:ln w="12700" cmpd="sng">
                <a:solidFill>
                  <a:schemeClr val="tx1"/>
                </a:solidFill>
                <a:prstDash val="solid"/>
                <a:round/>
                <a:headEnd/>
                <a:tailEnd/>
              </a:ln>
            </p:spPr>
            <p:txBody>
              <a:bodyPr/>
              <a:lstStyle/>
              <a:p>
                <a:endParaRPr lang="en-US" b="1" dirty="0">
                  <a:latin typeface="+mn-lt"/>
                </a:endParaRPr>
              </a:p>
            </p:txBody>
          </p:sp>
          <p:sp>
            <p:nvSpPr>
              <p:cNvPr id="31773" name="Text Box 21"/>
              <p:cNvSpPr txBox="1">
                <a:spLocks noChangeArrowheads="1"/>
              </p:cNvSpPr>
              <p:nvPr/>
            </p:nvSpPr>
            <p:spPr bwMode="auto">
              <a:xfrm>
                <a:off x="-336" y="2160"/>
                <a:ext cx="2112"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Cultural and</a:t>
                </a:r>
                <a:br>
                  <a:rPr lang="en-US" sz="2000" b="1" dirty="0">
                    <a:latin typeface="+mn-lt"/>
                  </a:rPr>
                </a:br>
                <a:r>
                  <a:rPr lang="en-US" sz="2000" b="1" dirty="0">
                    <a:latin typeface="+mn-lt"/>
                  </a:rPr>
                  <a:t>Social </a:t>
                </a:r>
                <a:br>
                  <a:rPr lang="en-US" sz="2000" b="1" dirty="0">
                    <a:latin typeface="+mn-lt"/>
                  </a:rPr>
                </a:br>
                <a:r>
                  <a:rPr lang="en-US" sz="2000" b="1" dirty="0">
                    <a:latin typeface="+mn-lt"/>
                  </a:rPr>
                  <a:t>Environment</a:t>
                </a:r>
              </a:p>
            </p:txBody>
          </p:sp>
        </p:grpSp>
        <p:grpSp>
          <p:nvGrpSpPr>
            <p:cNvPr id="31759" name="Group 22"/>
            <p:cNvGrpSpPr>
              <a:grpSpLocks/>
            </p:cNvGrpSpPr>
            <p:nvPr/>
          </p:nvGrpSpPr>
          <p:grpSpPr bwMode="auto">
            <a:xfrm>
              <a:off x="2889" y="1724"/>
              <a:ext cx="3255" cy="1538"/>
              <a:chOff x="2889" y="1724"/>
              <a:chExt cx="3255" cy="1538"/>
            </a:xfrm>
          </p:grpSpPr>
          <p:sp>
            <p:nvSpPr>
              <p:cNvPr id="31768" name="Line 23"/>
              <p:cNvSpPr>
                <a:spLocks noChangeShapeType="1"/>
              </p:cNvSpPr>
              <p:nvPr/>
            </p:nvSpPr>
            <p:spPr bwMode="auto">
              <a:xfrm flipH="1">
                <a:off x="4344" y="2480"/>
                <a:ext cx="24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769" name="Freeform 24"/>
              <p:cNvSpPr>
                <a:spLocks/>
              </p:cNvSpPr>
              <p:nvPr/>
            </p:nvSpPr>
            <p:spPr bwMode="auto">
              <a:xfrm>
                <a:off x="2889" y="1724"/>
                <a:ext cx="1542" cy="1538"/>
              </a:xfrm>
              <a:custGeom>
                <a:avLst/>
                <a:gdLst>
                  <a:gd name="T0" fmla="*/ 0 w 1693"/>
                  <a:gd name="T1" fmla="*/ 50 h 1689"/>
                  <a:gd name="T2" fmla="*/ 88 w 1693"/>
                  <a:gd name="T3" fmla="*/ 0 h 1689"/>
                  <a:gd name="T4" fmla="*/ 88 w 1693"/>
                  <a:gd name="T5" fmla="*/ 0 h 1689"/>
                  <a:gd name="T6" fmla="*/ 93 w 1693"/>
                  <a:gd name="T7" fmla="*/ 5 h 1689"/>
                  <a:gd name="T8" fmla="*/ 96 w 1693"/>
                  <a:gd name="T9" fmla="*/ 13 h 1689"/>
                  <a:gd name="T10" fmla="*/ 97 w 1693"/>
                  <a:gd name="T11" fmla="*/ 19 h 1689"/>
                  <a:gd name="T12" fmla="*/ 98 w 1693"/>
                  <a:gd name="T13" fmla="*/ 25 h 1689"/>
                  <a:gd name="T14" fmla="*/ 101 w 1693"/>
                  <a:gd name="T15" fmla="*/ 32 h 1689"/>
                  <a:gd name="T16" fmla="*/ 102 w 1693"/>
                  <a:gd name="T17" fmla="*/ 38 h 1689"/>
                  <a:gd name="T18" fmla="*/ 102 w 1693"/>
                  <a:gd name="T19" fmla="*/ 46 h 1689"/>
                  <a:gd name="T20" fmla="*/ 103 w 1693"/>
                  <a:gd name="T21" fmla="*/ 50 h 1689"/>
                  <a:gd name="T22" fmla="*/ 102 w 1693"/>
                  <a:gd name="T23" fmla="*/ 58 h 1689"/>
                  <a:gd name="T24" fmla="*/ 102 w 1693"/>
                  <a:gd name="T25" fmla="*/ 64 h 1689"/>
                  <a:gd name="T26" fmla="*/ 101 w 1693"/>
                  <a:gd name="T27" fmla="*/ 71 h 1689"/>
                  <a:gd name="T28" fmla="*/ 98 w 1693"/>
                  <a:gd name="T29" fmla="*/ 77 h 1689"/>
                  <a:gd name="T30" fmla="*/ 97 w 1693"/>
                  <a:gd name="T31" fmla="*/ 84 h 1689"/>
                  <a:gd name="T32" fmla="*/ 96 w 1693"/>
                  <a:gd name="T33" fmla="*/ 89 h 1689"/>
                  <a:gd name="T34" fmla="*/ 93 w 1693"/>
                  <a:gd name="T35" fmla="*/ 97 h 1689"/>
                  <a:gd name="T36" fmla="*/ 88 w 1693"/>
                  <a:gd name="T37" fmla="*/ 102 h 1689"/>
                  <a:gd name="T38" fmla="*/ 0 w 1693"/>
                  <a:gd name="T39" fmla="*/ 50 h 16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93"/>
                  <a:gd name="T61" fmla="*/ 0 h 1689"/>
                  <a:gd name="T62" fmla="*/ 1693 w 1693"/>
                  <a:gd name="T63" fmla="*/ 1689 h 16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93" h="1689">
                    <a:moveTo>
                      <a:pt x="0" y="847"/>
                    </a:moveTo>
                    <a:lnTo>
                      <a:pt x="1462" y="0"/>
                    </a:lnTo>
                    <a:lnTo>
                      <a:pt x="1515" y="103"/>
                    </a:lnTo>
                    <a:lnTo>
                      <a:pt x="1561" y="207"/>
                    </a:lnTo>
                    <a:lnTo>
                      <a:pt x="1602" y="310"/>
                    </a:lnTo>
                    <a:lnTo>
                      <a:pt x="1635" y="417"/>
                    </a:lnTo>
                    <a:lnTo>
                      <a:pt x="1660" y="524"/>
                    </a:lnTo>
                    <a:lnTo>
                      <a:pt x="1681" y="632"/>
                    </a:lnTo>
                    <a:lnTo>
                      <a:pt x="1689" y="739"/>
                    </a:lnTo>
                    <a:lnTo>
                      <a:pt x="1693" y="847"/>
                    </a:lnTo>
                    <a:lnTo>
                      <a:pt x="1689" y="954"/>
                    </a:lnTo>
                    <a:lnTo>
                      <a:pt x="1681" y="1061"/>
                    </a:lnTo>
                    <a:lnTo>
                      <a:pt x="1660" y="1169"/>
                    </a:lnTo>
                    <a:lnTo>
                      <a:pt x="1635" y="1276"/>
                    </a:lnTo>
                    <a:lnTo>
                      <a:pt x="1602" y="1379"/>
                    </a:lnTo>
                    <a:lnTo>
                      <a:pt x="1561" y="1486"/>
                    </a:lnTo>
                    <a:lnTo>
                      <a:pt x="1515" y="1590"/>
                    </a:lnTo>
                    <a:lnTo>
                      <a:pt x="1462" y="1689"/>
                    </a:lnTo>
                    <a:lnTo>
                      <a:pt x="0" y="847"/>
                    </a:lnTo>
                    <a:close/>
                  </a:path>
                </a:pathLst>
              </a:custGeom>
              <a:solidFill>
                <a:schemeClr val="hlink"/>
              </a:solidFill>
              <a:ln w="12700" cmpd="sng">
                <a:solidFill>
                  <a:schemeClr val="tx1"/>
                </a:solidFill>
                <a:prstDash val="solid"/>
                <a:round/>
                <a:headEnd/>
                <a:tailEnd/>
              </a:ln>
            </p:spPr>
            <p:txBody>
              <a:bodyPr/>
              <a:lstStyle/>
              <a:p>
                <a:endParaRPr lang="en-US" b="1" dirty="0">
                  <a:solidFill>
                    <a:schemeClr val="bg1"/>
                  </a:solidFill>
                  <a:latin typeface="+mn-lt"/>
                </a:endParaRPr>
              </a:p>
            </p:txBody>
          </p:sp>
          <p:sp>
            <p:nvSpPr>
              <p:cNvPr id="31770" name="Text Box 25"/>
              <p:cNvSpPr txBox="1">
                <a:spLocks noChangeArrowheads="1"/>
              </p:cNvSpPr>
              <p:nvPr/>
            </p:nvSpPr>
            <p:spPr bwMode="auto">
              <a:xfrm>
                <a:off x="4032" y="2272"/>
                <a:ext cx="211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Economic</a:t>
                </a:r>
                <a:br>
                  <a:rPr lang="en-US" sz="2000" b="1" dirty="0">
                    <a:latin typeface="+mn-lt"/>
                  </a:rPr>
                </a:br>
                <a:r>
                  <a:rPr lang="en-US" sz="2000" b="1" dirty="0">
                    <a:latin typeface="+mn-lt"/>
                  </a:rPr>
                  <a:t>Environment</a:t>
                </a:r>
              </a:p>
            </p:txBody>
          </p:sp>
        </p:grpSp>
        <p:grpSp>
          <p:nvGrpSpPr>
            <p:cNvPr id="31760" name="Group 26"/>
            <p:cNvGrpSpPr>
              <a:grpSpLocks/>
            </p:cNvGrpSpPr>
            <p:nvPr/>
          </p:nvGrpSpPr>
          <p:grpSpPr bwMode="auto">
            <a:xfrm>
              <a:off x="2889" y="2495"/>
              <a:ext cx="2775" cy="1537"/>
              <a:chOff x="2889" y="2495"/>
              <a:chExt cx="2775" cy="1537"/>
            </a:xfrm>
          </p:grpSpPr>
          <p:sp>
            <p:nvSpPr>
              <p:cNvPr id="31765" name="Line 27"/>
              <p:cNvSpPr>
                <a:spLocks noChangeShapeType="1"/>
              </p:cNvSpPr>
              <p:nvPr/>
            </p:nvSpPr>
            <p:spPr bwMode="auto">
              <a:xfrm flipH="1" flipV="1">
                <a:off x="3760" y="3712"/>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766" name="Freeform 28"/>
              <p:cNvSpPr>
                <a:spLocks/>
              </p:cNvSpPr>
              <p:nvPr/>
            </p:nvSpPr>
            <p:spPr bwMode="auto">
              <a:xfrm>
                <a:off x="2889" y="2495"/>
                <a:ext cx="1332" cy="1537"/>
              </a:xfrm>
              <a:custGeom>
                <a:avLst/>
                <a:gdLst>
                  <a:gd name="T0" fmla="*/ 0 w 1462"/>
                  <a:gd name="T1" fmla="*/ 0 h 1688"/>
                  <a:gd name="T2" fmla="*/ 89 w 1462"/>
                  <a:gd name="T3" fmla="*/ 50 h 1688"/>
                  <a:gd name="T4" fmla="*/ 89 w 1462"/>
                  <a:gd name="T5" fmla="*/ 50 h 1688"/>
                  <a:gd name="T6" fmla="*/ 87 w 1462"/>
                  <a:gd name="T7" fmla="*/ 56 h 1688"/>
                  <a:gd name="T8" fmla="*/ 81 w 1462"/>
                  <a:gd name="T9" fmla="*/ 61 h 1688"/>
                  <a:gd name="T10" fmla="*/ 78 w 1462"/>
                  <a:gd name="T11" fmla="*/ 66 h 1688"/>
                  <a:gd name="T12" fmla="*/ 73 w 1462"/>
                  <a:gd name="T13" fmla="*/ 73 h 1688"/>
                  <a:gd name="T14" fmla="*/ 67 w 1462"/>
                  <a:gd name="T15" fmla="*/ 77 h 1688"/>
                  <a:gd name="T16" fmla="*/ 62 w 1462"/>
                  <a:gd name="T17" fmla="*/ 80 h 1688"/>
                  <a:gd name="T18" fmla="*/ 56 w 1462"/>
                  <a:gd name="T19" fmla="*/ 85 h 1688"/>
                  <a:gd name="T20" fmla="*/ 51 w 1462"/>
                  <a:gd name="T21" fmla="*/ 88 h 1688"/>
                  <a:gd name="T22" fmla="*/ 46 w 1462"/>
                  <a:gd name="T23" fmla="*/ 92 h 1688"/>
                  <a:gd name="T24" fmla="*/ 40 w 1462"/>
                  <a:gd name="T25" fmla="*/ 94 h 1688"/>
                  <a:gd name="T26" fmla="*/ 34 w 1462"/>
                  <a:gd name="T27" fmla="*/ 97 h 1688"/>
                  <a:gd name="T28" fmla="*/ 26 w 1462"/>
                  <a:gd name="T29" fmla="*/ 97 h 1688"/>
                  <a:gd name="T30" fmla="*/ 21 w 1462"/>
                  <a:gd name="T31" fmla="*/ 98 h 1688"/>
                  <a:gd name="T32" fmla="*/ 14 w 1462"/>
                  <a:gd name="T33" fmla="*/ 101 h 1688"/>
                  <a:gd name="T34" fmla="*/ 7 w 1462"/>
                  <a:gd name="T35" fmla="*/ 101 h 1688"/>
                  <a:gd name="T36" fmla="*/ 0 w 1462"/>
                  <a:gd name="T37" fmla="*/ 102 h 1688"/>
                  <a:gd name="T38" fmla="*/ 0 w 1462"/>
                  <a:gd name="T39" fmla="*/ 0 h 16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8"/>
                  <a:gd name="T62" fmla="*/ 1462 w 1462"/>
                  <a:gd name="T63" fmla="*/ 1688 h 16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8">
                    <a:moveTo>
                      <a:pt x="0" y="0"/>
                    </a:moveTo>
                    <a:lnTo>
                      <a:pt x="1462" y="842"/>
                    </a:lnTo>
                    <a:lnTo>
                      <a:pt x="1400" y="941"/>
                    </a:lnTo>
                    <a:lnTo>
                      <a:pt x="1334" y="1032"/>
                    </a:lnTo>
                    <a:lnTo>
                      <a:pt x="1264" y="1118"/>
                    </a:lnTo>
                    <a:lnTo>
                      <a:pt x="1189" y="1201"/>
                    </a:lnTo>
                    <a:lnTo>
                      <a:pt x="1111" y="1275"/>
                    </a:lnTo>
                    <a:lnTo>
                      <a:pt x="1024" y="1345"/>
                    </a:lnTo>
                    <a:lnTo>
                      <a:pt x="937" y="1407"/>
                    </a:lnTo>
                    <a:lnTo>
                      <a:pt x="847" y="1465"/>
                    </a:lnTo>
                    <a:lnTo>
                      <a:pt x="752" y="1515"/>
                    </a:lnTo>
                    <a:lnTo>
                      <a:pt x="652" y="1560"/>
                    </a:lnTo>
                    <a:lnTo>
                      <a:pt x="549" y="1597"/>
                    </a:lnTo>
                    <a:lnTo>
                      <a:pt x="446" y="1630"/>
                    </a:lnTo>
                    <a:lnTo>
                      <a:pt x="339" y="1655"/>
                    </a:lnTo>
                    <a:lnTo>
                      <a:pt x="227" y="1671"/>
                    </a:lnTo>
                    <a:lnTo>
                      <a:pt x="116" y="1684"/>
                    </a:lnTo>
                    <a:lnTo>
                      <a:pt x="0" y="1688"/>
                    </a:lnTo>
                    <a:lnTo>
                      <a:pt x="0" y="0"/>
                    </a:lnTo>
                    <a:close/>
                  </a:path>
                </a:pathLst>
              </a:custGeom>
              <a:solidFill>
                <a:schemeClr val="hlink"/>
              </a:solidFill>
              <a:ln w="12700" cmpd="sng">
                <a:solidFill>
                  <a:schemeClr val="tx1"/>
                </a:solidFill>
                <a:prstDash val="solid"/>
                <a:round/>
                <a:headEnd/>
                <a:tailEnd/>
              </a:ln>
            </p:spPr>
            <p:txBody>
              <a:bodyPr/>
              <a:lstStyle/>
              <a:p>
                <a:endParaRPr lang="en-US" b="1" dirty="0">
                  <a:latin typeface="+mn-lt"/>
                </a:endParaRPr>
              </a:p>
            </p:txBody>
          </p:sp>
          <p:sp>
            <p:nvSpPr>
              <p:cNvPr id="31767" name="Text Box 29"/>
              <p:cNvSpPr txBox="1">
                <a:spLocks noChangeArrowheads="1"/>
              </p:cNvSpPr>
              <p:nvPr/>
            </p:nvSpPr>
            <p:spPr bwMode="auto">
              <a:xfrm>
                <a:off x="3552" y="3500"/>
                <a:ext cx="211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Technological</a:t>
                </a:r>
                <a:br>
                  <a:rPr lang="en-US" sz="2000" b="1" dirty="0">
                    <a:latin typeface="+mn-lt"/>
                  </a:rPr>
                </a:br>
                <a:r>
                  <a:rPr lang="en-US" sz="2000" b="1" dirty="0">
                    <a:latin typeface="+mn-lt"/>
                  </a:rPr>
                  <a:t>Environment</a:t>
                </a:r>
              </a:p>
            </p:txBody>
          </p:sp>
        </p:grpSp>
        <p:grpSp>
          <p:nvGrpSpPr>
            <p:cNvPr id="31761" name="Group 30"/>
            <p:cNvGrpSpPr>
              <a:grpSpLocks/>
            </p:cNvGrpSpPr>
            <p:nvPr/>
          </p:nvGrpSpPr>
          <p:grpSpPr bwMode="auto">
            <a:xfrm>
              <a:off x="70" y="2495"/>
              <a:ext cx="2819" cy="1537"/>
              <a:chOff x="70" y="2495"/>
              <a:chExt cx="2819" cy="1537"/>
            </a:xfrm>
          </p:grpSpPr>
          <p:sp>
            <p:nvSpPr>
              <p:cNvPr id="31762" name="Line 31"/>
              <p:cNvSpPr>
                <a:spLocks noChangeShapeType="1"/>
              </p:cNvSpPr>
              <p:nvPr/>
            </p:nvSpPr>
            <p:spPr bwMode="auto">
              <a:xfrm flipV="1">
                <a:off x="1632" y="3452"/>
                <a:ext cx="210" cy="14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763" name="Freeform 32"/>
              <p:cNvSpPr>
                <a:spLocks/>
              </p:cNvSpPr>
              <p:nvPr/>
            </p:nvSpPr>
            <p:spPr bwMode="auto">
              <a:xfrm>
                <a:off x="1558" y="2495"/>
                <a:ext cx="1331" cy="1537"/>
              </a:xfrm>
              <a:custGeom>
                <a:avLst/>
                <a:gdLst>
                  <a:gd name="T0" fmla="*/ 88 w 1462"/>
                  <a:gd name="T1" fmla="*/ 0 h 1688"/>
                  <a:gd name="T2" fmla="*/ 88 w 1462"/>
                  <a:gd name="T3" fmla="*/ 102 h 1688"/>
                  <a:gd name="T4" fmla="*/ 88 w 1462"/>
                  <a:gd name="T5" fmla="*/ 102 h 1688"/>
                  <a:gd name="T6" fmla="*/ 80 w 1462"/>
                  <a:gd name="T7" fmla="*/ 101 h 1688"/>
                  <a:gd name="T8" fmla="*/ 73 w 1462"/>
                  <a:gd name="T9" fmla="*/ 101 h 1688"/>
                  <a:gd name="T10" fmla="*/ 66 w 1462"/>
                  <a:gd name="T11" fmla="*/ 98 h 1688"/>
                  <a:gd name="T12" fmla="*/ 60 w 1462"/>
                  <a:gd name="T13" fmla="*/ 97 h 1688"/>
                  <a:gd name="T14" fmla="*/ 55 w 1462"/>
                  <a:gd name="T15" fmla="*/ 97 h 1688"/>
                  <a:gd name="T16" fmla="*/ 49 w 1462"/>
                  <a:gd name="T17" fmla="*/ 94 h 1688"/>
                  <a:gd name="T18" fmla="*/ 42 w 1462"/>
                  <a:gd name="T19" fmla="*/ 92 h 1688"/>
                  <a:gd name="T20" fmla="*/ 37 w 1462"/>
                  <a:gd name="T21" fmla="*/ 88 h 1688"/>
                  <a:gd name="T22" fmla="*/ 32 w 1462"/>
                  <a:gd name="T23" fmla="*/ 85 h 1688"/>
                  <a:gd name="T24" fmla="*/ 26 w 1462"/>
                  <a:gd name="T25" fmla="*/ 80 h 1688"/>
                  <a:gd name="T26" fmla="*/ 21 w 1462"/>
                  <a:gd name="T27" fmla="*/ 77 h 1688"/>
                  <a:gd name="T28" fmla="*/ 16 w 1462"/>
                  <a:gd name="T29" fmla="*/ 73 h 1688"/>
                  <a:gd name="T30" fmla="*/ 12 w 1462"/>
                  <a:gd name="T31" fmla="*/ 66 h 1688"/>
                  <a:gd name="T32" fmla="*/ 7 w 1462"/>
                  <a:gd name="T33" fmla="*/ 61 h 1688"/>
                  <a:gd name="T34" fmla="*/ 5 w 1462"/>
                  <a:gd name="T35" fmla="*/ 56 h 1688"/>
                  <a:gd name="T36" fmla="*/ 0 w 1462"/>
                  <a:gd name="T37" fmla="*/ 50 h 1688"/>
                  <a:gd name="T38" fmla="*/ 88 w 1462"/>
                  <a:gd name="T39" fmla="*/ 0 h 16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2"/>
                  <a:gd name="T61" fmla="*/ 0 h 1688"/>
                  <a:gd name="T62" fmla="*/ 1462 w 1462"/>
                  <a:gd name="T63" fmla="*/ 1688 h 16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2" h="1688">
                    <a:moveTo>
                      <a:pt x="1462" y="0"/>
                    </a:moveTo>
                    <a:lnTo>
                      <a:pt x="1462" y="1688"/>
                    </a:lnTo>
                    <a:lnTo>
                      <a:pt x="1346" y="1684"/>
                    </a:lnTo>
                    <a:lnTo>
                      <a:pt x="1231" y="1671"/>
                    </a:lnTo>
                    <a:lnTo>
                      <a:pt x="1123" y="1655"/>
                    </a:lnTo>
                    <a:lnTo>
                      <a:pt x="1012" y="1630"/>
                    </a:lnTo>
                    <a:lnTo>
                      <a:pt x="909" y="1597"/>
                    </a:lnTo>
                    <a:lnTo>
                      <a:pt x="806" y="1560"/>
                    </a:lnTo>
                    <a:lnTo>
                      <a:pt x="706" y="1515"/>
                    </a:lnTo>
                    <a:lnTo>
                      <a:pt x="611" y="1465"/>
                    </a:lnTo>
                    <a:lnTo>
                      <a:pt x="521" y="1407"/>
                    </a:lnTo>
                    <a:lnTo>
                      <a:pt x="434" y="1345"/>
                    </a:lnTo>
                    <a:lnTo>
                      <a:pt x="351" y="1275"/>
                    </a:lnTo>
                    <a:lnTo>
                      <a:pt x="269" y="1201"/>
                    </a:lnTo>
                    <a:lnTo>
                      <a:pt x="194" y="1118"/>
                    </a:lnTo>
                    <a:lnTo>
                      <a:pt x="124" y="1032"/>
                    </a:lnTo>
                    <a:lnTo>
                      <a:pt x="58" y="941"/>
                    </a:lnTo>
                    <a:lnTo>
                      <a:pt x="0" y="842"/>
                    </a:lnTo>
                    <a:lnTo>
                      <a:pt x="1462" y="0"/>
                    </a:lnTo>
                    <a:close/>
                  </a:path>
                </a:pathLst>
              </a:custGeom>
              <a:solidFill>
                <a:schemeClr val="hlink"/>
              </a:solidFill>
              <a:ln w="12700" cmpd="sng">
                <a:solidFill>
                  <a:schemeClr val="tx1"/>
                </a:solidFill>
                <a:prstDash val="solid"/>
                <a:round/>
                <a:headEnd/>
                <a:tailEnd/>
              </a:ln>
            </p:spPr>
            <p:txBody>
              <a:bodyPr/>
              <a:lstStyle/>
              <a:p>
                <a:endParaRPr lang="en-US" b="1" dirty="0">
                  <a:latin typeface="+mn-lt"/>
                </a:endParaRPr>
              </a:p>
            </p:txBody>
          </p:sp>
          <p:sp>
            <p:nvSpPr>
              <p:cNvPr id="31764" name="Text Box 33"/>
              <p:cNvSpPr txBox="1">
                <a:spLocks noChangeArrowheads="1"/>
              </p:cNvSpPr>
              <p:nvPr/>
            </p:nvSpPr>
            <p:spPr bwMode="auto">
              <a:xfrm>
                <a:off x="70" y="3441"/>
                <a:ext cx="211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57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Political and</a:t>
                </a:r>
                <a:br>
                  <a:rPr lang="en-US" sz="2000" b="1" dirty="0">
                    <a:latin typeface="+mn-lt"/>
                  </a:rPr>
                </a:br>
                <a:r>
                  <a:rPr lang="en-US" sz="2000" b="1" dirty="0">
                    <a:latin typeface="+mn-lt"/>
                  </a:rPr>
                  <a:t>Legal Environment</a:t>
                </a:r>
              </a:p>
            </p:txBody>
          </p:sp>
        </p:grpSp>
      </p:grpSp>
      <p:grpSp>
        <p:nvGrpSpPr>
          <p:cNvPr id="12" name="Group 36"/>
          <p:cNvGrpSpPr>
            <a:grpSpLocks/>
          </p:cNvGrpSpPr>
          <p:nvPr/>
        </p:nvGrpSpPr>
        <p:grpSpPr bwMode="auto">
          <a:xfrm>
            <a:off x="3276600" y="2895600"/>
            <a:ext cx="2514600" cy="2495550"/>
            <a:chOff x="2096" y="1716"/>
            <a:chExt cx="1584" cy="1572"/>
          </a:xfrm>
        </p:grpSpPr>
        <p:pic>
          <p:nvPicPr>
            <p:cNvPr id="31756" name="Picture 37" descr="4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6" y="1716"/>
              <a:ext cx="1584" cy="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7" name="Oval 38"/>
            <p:cNvSpPr>
              <a:spLocks noChangeArrowheads="1"/>
            </p:cNvSpPr>
            <p:nvPr/>
          </p:nvSpPr>
          <p:spPr bwMode="auto">
            <a:xfrm>
              <a:off x="2564" y="2189"/>
              <a:ext cx="654" cy="663"/>
            </a:xfrm>
            <a:prstGeom prst="ellipse">
              <a:avLst/>
            </a:prstGeom>
            <a:solidFill>
              <a:srgbClr val="FFFF8B"/>
            </a:solidFill>
            <a:ln w="38100">
              <a:solidFill>
                <a:srgbClr val="FFFF00"/>
              </a:solidFill>
              <a:round/>
              <a:headEnd/>
              <a:tailEnd/>
            </a:ln>
          </p:spPr>
          <p:txBody>
            <a:bodyPr wrap="none" anchor="ctr"/>
            <a:lstStyle/>
            <a:p>
              <a:r>
                <a:rPr lang="en-US" sz="1800" b="1" dirty="0">
                  <a:solidFill>
                    <a:schemeClr val="bg1"/>
                  </a:solidFill>
                  <a:latin typeface="+mn-lt"/>
                </a:rPr>
                <a:t>Target</a:t>
              </a:r>
            </a:p>
          </p:txBody>
        </p:sp>
      </p:grpSp>
      <p:sp>
        <p:nvSpPr>
          <p:cNvPr id="31755" name="Text Box 40"/>
          <p:cNvSpPr txBox="1">
            <a:spLocks noChangeArrowheads="1"/>
          </p:cNvSpPr>
          <p:nvPr/>
        </p:nvSpPr>
        <p:spPr bwMode="auto">
          <a:xfrm>
            <a:off x="3429000" y="1066800"/>
            <a:ext cx="210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latin typeface="+mn-lt"/>
              </a:rPr>
              <a:t>Customers</a:t>
            </a:r>
          </a:p>
        </p:txBody>
      </p:sp>
      <p:sp>
        <p:nvSpPr>
          <p:cNvPr id="2" name="TextBox 1"/>
          <p:cNvSpPr txBox="1"/>
          <p:nvPr/>
        </p:nvSpPr>
        <p:spPr>
          <a:xfrm>
            <a:off x="3505200" y="5486400"/>
            <a:ext cx="2109271" cy="707886"/>
          </a:xfrm>
          <a:prstGeom prst="rect">
            <a:avLst/>
          </a:prstGeom>
          <a:noFill/>
        </p:spPr>
        <p:txBody>
          <a:bodyPr wrap="none" rtlCol="0">
            <a:spAutoFit/>
          </a:bodyPr>
          <a:lstStyle/>
          <a:p>
            <a:r>
              <a:rPr lang="en-US" sz="2000" b="1" dirty="0">
                <a:latin typeface="+mn-lt"/>
              </a:rPr>
              <a:t>External market</a:t>
            </a:r>
          </a:p>
          <a:p>
            <a:r>
              <a:rPr lang="en-US" sz="2000" b="1" dirty="0">
                <a:latin typeface="+mn-lt"/>
              </a:rPr>
              <a:t>environment</a:t>
            </a:r>
          </a:p>
        </p:txBody>
      </p:sp>
    </p:spTree>
    <p:custDataLst>
      <p:tags r:id="rId1"/>
    </p:custDataLst>
    <p:extLst>
      <p:ext uri="{BB962C8B-B14F-4D97-AF65-F5344CB8AC3E}">
        <p14:creationId xmlns:p14="http://schemas.microsoft.com/office/powerpoint/2010/main" val="2579601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par>
                          <p:cTn id="15" fill="hold" nodeType="afterGroup">
                            <p:stCondLst>
                              <p:cond delay="500"/>
                            </p:stCondLst>
                            <p:childTnLst>
                              <p:par>
                                <p:cTn id="16" presetID="4" presetClass="entr" presetSubtype="3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out)">
                                      <p:cBhvr>
                                        <p:cTn id="18" dur="500"/>
                                        <p:tgtEl>
                                          <p:spTgt spid="7"/>
                                        </p:tgtEl>
                                      </p:cBhvr>
                                    </p:animEffect>
                                  </p:childTnLst>
                                </p:cTn>
                              </p:par>
                            </p:childTnLst>
                          </p:cTn>
                        </p:par>
                        <p:par>
                          <p:cTn id="19" fill="hold" nodeType="afterGroup">
                            <p:stCondLst>
                              <p:cond delay="1000"/>
                            </p:stCondLst>
                            <p:childTnLst>
                              <p:par>
                                <p:cTn id="20" presetID="4" presetClass="entr" presetSubtype="3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ox(out)">
                                      <p:cBhvr>
                                        <p:cTn id="22" dur="500"/>
                                        <p:tgtEl>
                                          <p:spTgt spid="27"/>
                                        </p:tgtEl>
                                      </p:cBhvr>
                                    </p:animEffect>
                                  </p:childTnLst>
                                </p:cTn>
                              </p:par>
                            </p:childTnLst>
                          </p:cTn>
                        </p:par>
                        <p:par>
                          <p:cTn id="23" fill="hold">
                            <p:stCondLst>
                              <p:cond delay="1500"/>
                            </p:stCondLst>
                            <p:childTnLst>
                              <p:par>
                                <p:cTn id="24" presetID="1"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76200"/>
            <a:ext cx="8229600" cy="1398587"/>
          </a:xfrm>
        </p:spPr>
        <p:txBody>
          <a:bodyPr/>
          <a:lstStyle/>
          <a:p>
            <a:r>
              <a:rPr lang="en-US" dirty="0"/>
              <a:t>The Economic Environment </a:t>
            </a:r>
          </a:p>
        </p:txBody>
      </p:sp>
      <p:grpSp>
        <p:nvGrpSpPr>
          <p:cNvPr id="2" name="Group 2"/>
          <p:cNvGrpSpPr>
            <a:grpSpLocks/>
          </p:cNvGrpSpPr>
          <p:nvPr/>
        </p:nvGrpSpPr>
        <p:grpSpPr bwMode="auto">
          <a:xfrm>
            <a:off x="2133600" y="1447800"/>
            <a:ext cx="4800600" cy="4800600"/>
            <a:chOff x="1368" y="864"/>
            <a:chExt cx="3024" cy="3024"/>
          </a:xfrm>
        </p:grpSpPr>
        <p:sp>
          <p:nvSpPr>
            <p:cNvPr id="43016" name="Oval 3"/>
            <p:cNvSpPr>
              <a:spLocks noChangeArrowheads="1"/>
            </p:cNvSpPr>
            <p:nvPr/>
          </p:nvSpPr>
          <p:spPr bwMode="auto">
            <a:xfrm>
              <a:off x="1368" y="864"/>
              <a:ext cx="3024" cy="3024"/>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mn-lt"/>
              </a:endParaRPr>
            </a:p>
          </p:txBody>
        </p:sp>
        <p:sp>
          <p:nvSpPr>
            <p:cNvPr id="43017" name="Rectangle 4"/>
            <p:cNvSpPr>
              <a:spLocks noChangeArrowheads="1"/>
            </p:cNvSpPr>
            <p:nvPr/>
          </p:nvSpPr>
          <p:spPr bwMode="auto">
            <a:xfrm>
              <a:off x="3696" y="3600"/>
              <a:ext cx="48" cy="48"/>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p>
              <a:endParaRPr lang="en-US" dirty="0">
                <a:latin typeface="+mn-lt"/>
              </a:endParaRPr>
            </a:p>
          </p:txBody>
        </p:sp>
        <p:sp>
          <p:nvSpPr>
            <p:cNvPr id="43018" name="Line 5"/>
            <p:cNvSpPr>
              <a:spLocks noChangeShapeType="1"/>
            </p:cNvSpPr>
            <p:nvPr/>
          </p:nvSpPr>
          <p:spPr bwMode="auto">
            <a:xfrm flipH="1">
              <a:off x="3716" y="3594"/>
              <a:ext cx="58" cy="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019" name="Line 6"/>
            <p:cNvSpPr>
              <a:spLocks noChangeShapeType="1"/>
            </p:cNvSpPr>
            <p:nvPr/>
          </p:nvSpPr>
          <p:spPr bwMode="auto">
            <a:xfrm>
              <a:off x="3428" y="964"/>
              <a:ext cx="88" cy="3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020" name="Line 7"/>
            <p:cNvSpPr>
              <a:spLocks noChangeShapeType="1"/>
            </p:cNvSpPr>
            <p:nvPr/>
          </p:nvSpPr>
          <p:spPr bwMode="auto">
            <a:xfrm flipH="1">
              <a:off x="2200" y="986"/>
              <a:ext cx="80" cy="3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022" name="Line 9"/>
            <p:cNvSpPr>
              <a:spLocks noChangeShapeType="1"/>
            </p:cNvSpPr>
            <p:nvPr/>
          </p:nvSpPr>
          <p:spPr bwMode="auto">
            <a:xfrm>
              <a:off x="1970" y="3600"/>
              <a:ext cx="106" cy="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024" name="Line 11"/>
            <p:cNvSpPr>
              <a:spLocks noChangeShapeType="1"/>
            </p:cNvSpPr>
            <p:nvPr/>
          </p:nvSpPr>
          <p:spPr bwMode="auto">
            <a:xfrm flipH="1" flipV="1">
              <a:off x="4226" y="1700"/>
              <a:ext cx="20" cy="2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026" name="Line 13"/>
            <p:cNvSpPr>
              <a:spLocks noChangeShapeType="1"/>
            </p:cNvSpPr>
            <p:nvPr/>
          </p:nvSpPr>
          <p:spPr bwMode="auto">
            <a:xfrm flipV="1">
              <a:off x="1488" y="1728"/>
              <a:ext cx="16" cy="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mn-lt"/>
              </a:endParaRPr>
            </a:p>
          </p:txBody>
        </p:sp>
      </p:grpSp>
      <p:sp>
        <p:nvSpPr>
          <p:cNvPr id="23" name="Oval 18"/>
          <p:cNvSpPr>
            <a:spLocks noChangeArrowheads="1"/>
          </p:cNvSpPr>
          <p:nvPr/>
        </p:nvSpPr>
        <p:spPr bwMode="auto">
          <a:xfrm>
            <a:off x="3429000" y="2713038"/>
            <a:ext cx="2286000" cy="2087562"/>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t>Key</a:t>
            </a:r>
          </a:p>
          <a:p>
            <a:r>
              <a:rPr lang="en-US" sz="2800" b="1" dirty="0"/>
              <a:t>Economic</a:t>
            </a:r>
            <a:br>
              <a:rPr lang="en-US" sz="2800" b="1" dirty="0"/>
            </a:br>
            <a:r>
              <a:rPr lang="en-US" sz="2800" b="1" dirty="0"/>
              <a:t>Forces</a:t>
            </a:r>
          </a:p>
        </p:txBody>
      </p:sp>
      <p:sp>
        <p:nvSpPr>
          <p:cNvPr id="25" name="Line 20"/>
          <p:cNvSpPr>
            <a:spLocks noChangeShapeType="1"/>
          </p:cNvSpPr>
          <p:nvPr/>
        </p:nvSpPr>
        <p:spPr bwMode="auto">
          <a:xfrm flipH="1">
            <a:off x="5638800" y="2514600"/>
            <a:ext cx="990600" cy="858838"/>
          </a:xfrm>
          <a:prstGeom prst="line">
            <a:avLst/>
          </a:prstGeom>
          <a:ln>
            <a:headEnd/>
            <a:tailEnd type="triangle" w="med" len="med"/>
          </a:ln>
          <a:effectLst/>
        </p:spPr>
        <p:style>
          <a:lnRef idx="3">
            <a:schemeClr val="accent5"/>
          </a:lnRef>
          <a:fillRef idx="0">
            <a:schemeClr val="accent5"/>
          </a:fillRef>
          <a:effectRef idx="2">
            <a:schemeClr val="accent5"/>
          </a:effectRef>
          <a:fontRef idx="minor">
            <a:schemeClr val="tx1"/>
          </a:fontRef>
        </p:style>
        <p:txBody>
          <a:bodyPr/>
          <a:lstStyle/>
          <a:p>
            <a:pPr>
              <a:defRPr/>
            </a:pPr>
            <a:endParaRPr lang="en-US" dirty="0">
              <a:cs typeface="Arial" charset="0"/>
            </a:endParaRPr>
          </a:p>
        </p:txBody>
      </p:sp>
      <p:sp>
        <p:nvSpPr>
          <p:cNvPr id="26" name="AutoShape 21"/>
          <p:cNvSpPr>
            <a:spLocks noChangeArrowheads="1"/>
          </p:cNvSpPr>
          <p:nvPr/>
        </p:nvSpPr>
        <p:spPr bwMode="auto">
          <a:xfrm>
            <a:off x="5334000" y="1524000"/>
            <a:ext cx="2590800" cy="990600"/>
          </a:xfrm>
          <a:prstGeom prst="roundRect">
            <a:avLst>
              <a:gd name="adj" fmla="val 3926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cs typeface="Arial" charset="0"/>
              </a:rPr>
              <a:t>Rapid Change</a:t>
            </a:r>
          </a:p>
        </p:txBody>
      </p:sp>
      <p:sp>
        <p:nvSpPr>
          <p:cNvPr id="28" name="Line 23"/>
          <p:cNvSpPr>
            <a:spLocks noChangeShapeType="1"/>
          </p:cNvSpPr>
          <p:nvPr/>
        </p:nvSpPr>
        <p:spPr bwMode="auto">
          <a:xfrm flipV="1">
            <a:off x="4572000" y="4876800"/>
            <a:ext cx="0" cy="609600"/>
          </a:xfrm>
          <a:prstGeom prst="line">
            <a:avLst/>
          </a:prstGeom>
          <a:ln>
            <a:headEnd/>
            <a:tailEnd type="triangle" w="med" len="med"/>
          </a:ln>
          <a:effectLst/>
        </p:spPr>
        <p:style>
          <a:lnRef idx="3">
            <a:schemeClr val="accent5"/>
          </a:lnRef>
          <a:fillRef idx="0">
            <a:schemeClr val="accent5"/>
          </a:fillRef>
          <a:effectRef idx="2">
            <a:schemeClr val="accent5"/>
          </a:effectRef>
          <a:fontRef idx="minor">
            <a:schemeClr val="tx1"/>
          </a:fontRef>
        </p:style>
        <p:txBody>
          <a:bodyPr/>
          <a:lstStyle/>
          <a:p>
            <a:pPr>
              <a:defRPr/>
            </a:pPr>
            <a:endParaRPr lang="en-US" dirty="0">
              <a:cs typeface="Arial" charset="0"/>
            </a:endParaRPr>
          </a:p>
        </p:txBody>
      </p:sp>
      <p:sp>
        <p:nvSpPr>
          <p:cNvPr id="29" name="AutoShape 24"/>
          <p:cNvSpPr>
            <a:spLocks noChangeArrowheads="1"/>
          </p:cNvSpPr>
          <p:nvPr/>
        </p:nvSpPr>
        <p:spPr bwMode="auto">
          <a:xfrm>
            <a:off x="3276600" y="5410200"/>
            <a:ext cx="2590800" cy="990600"/>
          </a:xfrm>
          <a:prstGeom prst="roundRect">
            <a:avLst>
              <a:gd name="adj" fmla="val 32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cs typeface="Arial" charset="0"/>
              </a:rPr>
              <a:t>Interest Rates</a:t>
            </a:r>
          </a:p>
        </p:txBody>
      </p:sp>
      <p:sp>
        <p:nvSpPr>
          <p:cNvPr id="22" name="Line 17"/>
          <p:cNvSpPr>
            <a:spLocks noChangeShapeType="1"/>
          </p:cNvSpPr>
          <p:nvPr/>
        </p:nvSpPr>
        <p:spPr bwMode="auto">
          <a:xfrm>
            <a:off x="2374900" y="2540000"/>
            <a:ext cx="1143000" cy="874713"/>
          </a:xfrm>
          <a:prstGeom prst="line">
            <a:avLst/>
          </a:prstGeom>
          <a:ln>
            <a:headEnd/>
            <a:tailEnd type="triangle" w="med" len="med"/>
          </a:ln>
          <a:effectLst/>
        </p:spPr>
        <p:style>
          <a:lnRef idx="3">
            <a:schemeClr val="accent5"/>
          </a:lnRef>
          <a:fillRef idx="0">
            <a:schemeClr val="accent5"/>
          </a:fillRef>
          <a:effectRef idx="2">
            <a:schemeClr val="accent5"/>
          </a:effectRef>
          <a:fontRef idx="minor">
            <a:schemeClr val="tx1"/>
          </a:fontRef>
        </p:style>
        <p:txBody>
          <a:bodyPr/>
          <a:lstStyle/>
          <a:p>
            <a:pPr>
              <a:defRPr/>
            </a:pPr>
            <a:endParaRPr lang="en-US" dirty="0">
              <a:cs typeface="Arial" charset="0"/>
            </a:endParaRPr>
          </a:p>
        </p:txBody>
      </p:sp>
      <p:sp>
        <p:nvSpPr>
          <p:cNvPr id="21" name="AutoShape 16"/>
          <p:cNvSpPr>
            <a:spLocks noChangeArrowheads="1"/>
          </p:cNvSpPr>
          <p:nvPr/>
        </p:nvSpPr>
        <p:spPr bwMode="auto">
          <a:xfrm>
            <a:off x="1079500" y="1549400"/>
            <a:ext cx="2590800" cy="99060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cs typeface="Arial" charset="0"/>
              </a:rPr>
              <a:t>Global Economy</a:t>
            </a:r>
          </a:p>
        </p:txBody>
      </p:sp>
      <p:sp>
        <p:nvSpPr>
          <p:cNvPr id="6" name="TextBox 5"/>
          <p:cNvSpPr txBox="1"/>
          <p:nvPr/>
        </p:nvSpPr>
        <p:spPr>
          <a:xfrm>
            <a:off x="9081322" y="2826327"/>
            <a:ext cx="184731" cy="646331"/>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18833889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out)">
                                      <p:cBhvr>
                                        <p:cTn id="7" dur="500"/>
                                        <p:tgtEl>
                                          <p:spTgt spid="23"/>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down)">
                                      <p:cBhvr>
                                        <p:cTn id="21" dur="500"/>
                                        <p:tgtEl>
                                          <p:spTgt spid="29"/>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childTnLst>
                          </p:cTn>
                        </p:par>
                        <p:par>
                          <p:cTn id="35" fill="hold">
                            <p:stCondLst>
                              <p:cond delay="1000"/>
                            </p:stCondLst>
                            <p:childTnLst>
                              <p:par>
                                <p:cTn id="36" presetID="4"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box(in)">
                                      <p:cBhvr>
                                        <p:cTn id="3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5" grpId="0" animBg="1"/>
      <p:bldP spid="26" grpId="0" animBg="1"/>
      <p:bldP spid="28" grpId="0" animBg="1"/>
      <p:bldP spid="29" grpId="0" animBg="1"/>
      <p:bldP spid="22"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a:t>Checking Your Knowledge</a:t>
            </a:r>
          </a:p>
        </p:txBody>
      </p:sp>
      <p:sp>
        <p:nvSpPr>
          <p:cNvPr id="10" name="Content Placeholder 9"/>
          <p:cNvSpPr>
            <a:spLocks noGrp="1"/>
          </p:cNvSpPr>
          <p:nvPr>
            <p:ph idx="1"/>
          </p:nvPr>
        </p:nvSpPr>
        <p:spPr/>
        <p:txBody>
          <a:bodyPr>
            <a:normAutofit fontScale="92500" lnSpcReduction="10000"/>
          </a:bodyPr>
          <a:lstStyle/>
          <a:p>
            <a:pPr marL="0" indent="0">
              <a:buNone/>
            </a:pPr>
            <a:r>
              <a:rPr lang="en-US" dirty="0"/>
              <a:t>Rising interest rates can slow the housing market in the United States, slowing business for real estate developers, mortgage lenders, and construction firms. This is a trend in the:</a:t>
            </a:r>
          </a:p>
          <a:p>
            <a:endParaRPr lang="en-US" dirty="0"/>
          </a:p>
          <a:p>
            <a:pPr marL="0" indent="0">
              <a:buNone/>
            </a:pPr>
            <a:r>
              <a:rPr lang="en-US" dirty="0"/>
              <a:t>A.	competitive environment</a:t>
            </a:r>
            <a:r>
              <a:rPr lang="fr-FR" dirty="0"/>
              <a:t>.</a:t>
            </a:r>
            <a:endParaRPr lang="en-US" dirty="0"/>
          </a:p>
          <a:p>
            <a:pPr marL="0" indent="0">
              <a:buNone/>
            </a:pPr>
            <a:r>
              <a:rPr lang="en-US" dirty="0"/>
              <a:t>B.	</a:t>
            </a:r>
            <a:r>
              <a:rPr lang="fr-FR" dirty="0"/>
              <a:t>technological environment.</a:t>
            </a:r>
            <a:endParaRPr lang="en-US" dirty="0"/>
          </a:p>
          <a:p>
            <a:pPr marL="0" indent="0">
              <a:buNone/>
            </a:pPr>
            <a:r>
              <a:rPr lang="en-US" dirty="0"/>
              <a:t>C.	</a:t>
            </a:r>
            <a:r>
              <a:rPr lang="fr-FR" dirty="0"/>
              <a:t>cultural environment.</a:t>
            </a:r>
            <a:endParaRPr lang="en-US" dirty="0"/>
          </a:p>
          <a:p>
            <a:pPr marL="0" indent="0">
              <a:buNone/>
            </a:pPr>
            <a:r>
              <a:rPr lang="en-US" dirty="0"/>
              <a:t>D.	</a:t>
            </a:r>
            <a:r>
              <a:rPr lang="fr-FR" dirty="0"/>
              <a:t>economic environment.</a:t>
            </a:r>
            <a:endParaRPr lang="en-US" dirty="0"/>
          </a:p>
          <a:p>
            <a:pPr marL="0" indent="0">
              <a:buNone/>
            </a:pPr>
            <a:r>
              <a:rPr lang="en-US" dirty="0"/>
              <a:t>E.	</a:t>
            </a:r>
            <a:r>
              <a:rPr lang="fr-FR" dirty="0"/>
              <a:t>legal environment.</a:t>
            </a:r>
            <a:endParaRPr lang="en-US" dirty="0"/>
          </a:p>
          <a:p>
            <a:endParaRPr lang="en-US" dirty="0"/>
          </a:p>
          <a:p>
            <a:endParaRPr lang="en-US" dirty="0"/>
          </a:p>
        </p:txBody>
      </p:sp>
      <p:sp>
        <p:nvSpPr>
          <p:cNvPr id="8" name="Rectangle 3"/>
          <p:cNvSpPr txBox="1">
            <a:spLocks noChangeArrowheads="1"/>
          </p:cNvSpPr>
          <p:nvPr/>
        </p:nvSpPr>
        <p:spPr bwMode="auto">
          <a:xfrm>
            <a:off x="153988" y="1296988"/>
            <a:ext cx="8839200" cy="5561012"/>
          </a:xfrm>
          <a:prstGeom prst="rect">
            <a:avLst/>
          </a:prstGeom>
          <a:ln>
            <a:miter lim="800000"/>
            <a:headEnd/>
            <a:tailEnd/>
          </a:ln>
        </p:spPr>
        <p:txBody>
          <a:bodyPr/>
          <a:lstStyle/>
          <a:p>
            <a:pPr marL="533400" indent="-533400" algn="l">
              <a:spcBef>
                <a:spcPct val="50000"/>
              </a:spcBef>
              <a:buClr>
                <a:srgbClr val="206650"/>
              </a:buClr>
              <a:defRPr/>
            </a:pPr>
            <a:endParaRPr lang="en-US" sz="2400" kern="0" dirty="0">
              <a:solidFill>
                <a:srgbClr val="000000"/>
              </a:solidFill>
              <a:latin typeface="Trebuchet MS" pitchFamily="34" charset="0"/>
              <a:cs typeface="Arial"/>
            </a:endParaRPr>
          </a:p>
        </p:txBody>
      </p:sp>
    </p:spTree>
    <p:custDataLst>
      <p:tags r:id="rId1"/>
    </p:custDataLst>
    <p:extLst>
      <p:ext uri="{BB962C8B-B14F-4D97-AF65-F5344CB8AC3E}">
        <p14:creationId xmlns:p14="http://schemas.microsoft.com/office/powerpoint/2010/main" val="2118039655"/>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4152900" cy="3505200"/>
          </a:xfrm>
        </p:spPr>
        <p:txBody>
          <a:bodyPr vert="horz" anchor="t">
            <a:normAutofit/>
          </a:bodyPr>
          <a:lstStyle/>
          <a:p>
            <a:r>
              <a:rPr lang="en-US" dirty="0"/>
              <a:t>The Technological Environment</a:t>
            </a:r>
            <a:br>
              <a:rPr lang="en-US" dirty="0"/>
            </a:br>
            <a:endParaRPr lang="en-US" dirty="0"/>
          </a:p>
        </p:txBody>
      </p:sp>
      <p:pic>
        <p:nvPicPr>
          <p:cNvPr id="4" name="Picture 3"/>
          <p:cNvPicPr>
            <a:picLocks noChangeAspect="1"/>
          </p:cNvPicPr>
          <p:nvPr/>
        </p:nvPicPr>
        <p:blipFill>
          <a:blip r:embed="rId3"/>
          <a:stretch>
            <a:fillRect/>
          </a:stretch>
        </p:blipFill>
        <p:spPr>
          <a:xfrm>
            <a:off x="4625196" y="1828800"/>
            <a:ext cx="4191000" cy="3553969"/>
          </a:xfrm>
          <a:prstGeom prst="rect">
            <a:avLst/>
          </a:prstGeom>
        </p:spPr>
      </p:pic>
      <p:sp>
        <p:nvSpPr>
          <p:cNvPr id="3" name="TextBox 2"/>
          <p:cNvSpPr txBox="1"/>
          <p:nvPr/>
        </p:nvSpPr>
        <p:spPr>
          <a:xfrm>
            <a:off x="4596441" y="5486400"/>
            <a:ext cx="2286000" cy="246221"/>
          </a:xfrm>
          <a:prstGeom prst="rect">
            <a:avLst/>
          </a:prstGeom>
          <a:noFill/>
        </p:spPr>
        <p:txBody>
          <a:bodyPr wrap="square" rtlCol="0">
            <a:spAutoFit/>
          </a:bodyPr>
          <a:lstStyle/>
          <a:p>
            <a:r>
              <a:rPr lang="en-US" sz="1000" dirty="0"/>
              <a:t>Source: The Coca-Cola Company</a:t>
            </a:r>
          </a:p>
        </p:txBody>
      </p:sp>
    </p:spTree>
    <p:extLst>
      <p:ext uri="{BB962C8B-B14F-4D97-AF65-F5344CB8AC3E}">
        <p14:creationId xmlns:p14="http://schemas.microsoft.com/office/powerpoint/2010/main" val="898109698"/>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r>
              <a:rPr lang="en-US" dirty="0"/>
              <a:t>The Technological Environment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396955941"/>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a:t>Checking Your Knowledge</a:t>
            </a:r>
          </a:p>
        </p:txBody>
      </p:sp>
      <p:sp>
        <p:nvSpPr>
          <p:cNvPr id="10" name="Content Placeholder 9"/>
          <p:cNvSpPr>
            <a:spLocks noGrp="1"/>
          </p:cNvSpPr>
          <p:nvPr>
            <p:ph idx="1"/>
          </p:nvPr>
        </p:nvSpPr>
        <p:spPr/>
        <p:txBody>
          <a:bodyPr>
            <a:normAutofit fontScale="92500" lnSpcReduction="20000"/>
          </a:bodyPr>
          <a:lstStyle/>
          <a:p>
            <a:pPr marL="0" indent="0">
              <a:buNone/>
            </a:pPr>
            <a:r>
              <a:rPr lang="en-US" dirty="0"/>
              <a:t>Ford announced that it would begin offering Bluetooth wireless to help consumers more easily make hands-free cell phone calls in their cars. The development of Bluetooth is a significant development in the:</a:t>
            </a:r>
          </a:p>
          <a:p>
            <a:endParaRPr lang="en-US" dirty="0"/>
          </a:p>
          <a:p>
            <a:pPr marL="0" indent="0">
              <a:buNone/>
            </a:pPr>
            <a:r>
              <a:rPr lang="fr-FR" dirty="0"/>
              <a:t>A.	technological environment.</a:t>
            </a:r>
          </a:p>
          <a:p>
            <a:pPr marL="0" indent="0">
              <a:buNone/>
            </a:pPr>
            <a:r>
              <a:rPr lang="fr-FR" dirty="0"/>
              <a:t>B.	legal environment.</a:t>
            </a:r>
          </a:p>
          <a:p>
            <a:pPr marL="0" indent="0">
              <a:buNone/>
            </a:pPr>
            <a:r>
              <a:rPr lang="fr-FR" dirty="0"/>
              <a:t>C.	corporate environment.</a:t>
            </a:r>
          </a:p>
          <a:p>
            <a:pPr marL="0" indent="0">
              <a:buNone/>
            </a:pPr>
            <a:r>
              <a:rPr lang="fr-FR" dirty="0"/>
              <a:t>D.	social environment.</a:t>
            </a:r>
          </a:p>
          <a:p>
            <a:pPr marL="0" indent="0">
              <a:buNone/>
            </a:pPr>
            <a:r>
              <a:rPr lang="fr-FR" dirty="0"/>
              <a:t>E.	personal environment.</a:t>
            </a:r>
            <a:endParaRPr lang="en-US" dirty="0"/>
          </a:p>
          <a:p>
            <a:endParaRPr lang="en-US" dirty="0"/>
          </a:p>
          <a:p>
            <a:endParaRPr lang="en-US" dirty="0"/>
          </a:p>
        </p:txBody>
      </p:sp>
      <p:sp>
        <p:nvSpPr>
          <p:cNvPr id="8" name="Rectangle 3"/>
          <p:cNvSpPr txBox="1">
            <a:spLocks noChangeArrowheads="1"/>
          </p:cNvSpPr>
          <p:nvPr/>
        </p:nvSpPr>
        <p:spPr bwMode="auto">
          <a:xfrm>
            <a:off x="153988" y="1296988"/>
            <a:ext cx="8839200" cy="5561012"/>
          </a:xfrm>
          <a:prstGeom prst="rect">
            <a:avLst/>
          </a:prstGeom>
          <a:ln>
            <a:miter lim="800000"/>
            <a:headEnd/>
            <a:tailEnd/>
          </a:ln>
        </p:spPr>
        <p:txBody>
          <a:bodyPr/>
          <a:lstStyle/>
          <a:p>
            <a:pPr marL="533400" indent="-533400" algn="l">
              <a:spcBef>
                <a:spcPct val="50000"/>
              </a:spcBef>
              <a:buClr>
                <a:srgbClr val="206650"/>
              </a:buClr>
              <a:defRPr/>
            </a:pPr>
            <a:endParaRPr lang="en-US" sz="2400" kern="0" dirty="0">
              <a:solidFill>
                <a:srgbClr val="000000"/>
              </a:solidFill>
              <a:latin typeface="Trebuchet MS" pitchFamily="34" charset="0"/>
              <a:cs typeface="Arial"/>
            </a:endParaRPr>
          </a:p>
        </p:txBody>
      </p:sp>
    </p:spTree>
    <p:custDataLst>
      <p:tags r:id="rId1"/>
    </p:custDataLst>
    <p:extLst>
      <p:ext uri="{BB962C8B-B14F-4D97-AF65-F5344CB8AC3E}">
        <p14:creationId xmlns:p14="http://schemas.microsoft.com/office/powerpoint/2010/main" val="1008091527"/>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a:t>The Political Environment</a:t>
            </a:r>
          </a:p>
        </p:txBody>
      </p:sp>
      <p:sp>
        <p:nvSpPr>
          <p:cNvPr id="44035" name="AutoShape 2"/>
          <p:cNvSpPr>
            <a:spLocks noChangeArrowheads="1"/>
          </p:cNvSpPr>
          <p:nvPr/>
        </p:nvSpPr>
        <p:spPr bwMode="auto">
          <a:xfrm>
            <a:off x="1828800" y="1524000"/>
            <a:ext cx="5562600" cy="4044950"/>
          </a:xfrm>
          <a:prstGeom prst="star16">
            <a:avLst>
              <a:gd name="adj" fmla="val 39009"/>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dirty="0"/>
          </a:p>
        </p:txBody>
      </p:sp>
      <p:sp>
        <p:nvSpPr>
          <p:cNvPr id="30" name="AutoShape 3"/>
          <p:cNvSpPr>
            <a:spLocks noChangeArrowheads="1"/>
          </p:cNvSpPr>
          <p:nvPr/>
        </p:nvSpPr>
        <p:spPr bwMode="auto">
          <a:xfrm>
            <a:off x="5943600" y="2667000"/>
            <a:ext cx="2667000" cy="1752600"/>
          </a:xfrm>
          <a:prstGeom prst="roundRect">
            <a:avLst>
              <a:gd name="adj" fmla="val 298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cs typeface="Arial" pitchFamily="34" charset="0"/>
              </a:rPr>
              <a:t>Regional Economic Groupings</a:t>
            </a:r>
          </a:p>
        </p:txBody>
      </p:sp>
      <p:sp>
        <p:nvSpPr>
          <p:cNvPr id="31" name="AutoShape 4"/>
          <p:cNvSpPr>
            <a:spLocks noChangeArrowheads="1"/>
          </p:cNvSpPr>
          <p:nvPr/>
        </p:nvSpPr>
        <p:spPr bwMode="auto">
          <a:xfrm>
            <a:off x="609600" y="2667000"/>
            <a:ext cx="2590800" cy="1752600"/>
          </a:xfrm>
          <a:prstGeom prst="roundRect">
            <a:avLst>
              <a:gd name="adj" fmla="val 298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cs typeface="Arial" pitchFamily="34" charset="0"/>
              </a:rPr>
              <a:t>Nationalism</a:t>
            </a:r>
          </a:p>
        </p:txBody>
      </p:sp>
      <p:sp>
        <p:nvSpPr>
          <p:cNvPr id="44038" name="Oval 9"/>
          <p:cNvSpPr>
            <a:spLocks noChangeArrowheads="1"/>
          </p:cNvSpPr>
          <p:nvPr/>
        </p:nvSpPr>
        <p:spPr bwMode="auto">
          <a:xfrm>
            <a:off x="3048000" y="1981200"/>
            <a:ext cx="3048000" cy="30480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800" b="1" dirty="0">
                <a:cs typeface="Arial" pitchFamily="34" charset="0"/>
              </a:rPr>
              <a:t>Examples of </a:t>
            </a:r>
          </a:p>
          <a:p>
            <a:r>
              <a:rPr lang="en-US" sz="2800" b="1" dirty="0">
                <a:cs typeface="Arial" pitchFamily="34" charset="0"/>
              </a:rPr>
              <a:t>Characteristics</a:t>
            </a:r>
            <a:br>
              <a:rPr lang="en-US" sz="2800" b="1" dirty="0">
                <a:cs typeface="Arial" pitchFamily="34" charset="0"/>
              </a:rPr>
            </a:br>
            <a:r>
              <a:rPr lang="en-US" sz="2800" b="1" dirty="0">
                <a:cs typeface="Arial" pitchFamily="34" charset="0"/>
              </a:rPr>
              <a:t>of the Political</a:t>
            </a:r>
            <a:br>
              <a:rPr lang="en-US" sz="2800" b="1" dirty="0">
                <a:cs typeface="Arial" pitchFamily="34" charset="0"/>
              </a:rPr>
            </a:br>
            <a:r>
              <a:rPr lang="en-US" sz="2800" b="1" dirty="0">
                <a:cs typeface="Arial" pitchFamily="34" charset="0"/>
              </a:rPr>
              <a:t>Environment</a:t>
            </a:r>
          </a:p>
        </p:txBody>
      </p:sp>
    </p:spTree>
    <p:custDataLst>
      <p:tags r:id="rId1"/>
    </p:custDataLst>
    <p:extLst>
      <p:ext uri="{BB962C8B-B14F-4D97-AF65-F5344CB8AC3E}">
        <p14:creationId xmlns:p14="http://schemas.microsoft.com/office/powerpoint/2010/main" val="151923076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utoUpdateAnimBg="0"/>
      <p:bldP spid="31"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Political Environment</a:t>
            </a:r>
          </a:p>
        </p:txBody>
      </p:sp>
      <p:pic>
        <p:nvPicPr>
          <p:cNvPr id="3" name="Picture 2" descr="C:\Dropbox\BM19e Dropbox\BM19e Supplements\Digital Images\Perreault_19e_DIL\per28981_ch03\per28981_p03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43000"/>
            <a:ext cx="6918251" cy="4648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0" y="5791200"/>
            <a:ext cx="3048000" cy="246221"/>
          </a:xfrm>
          <a:prstGeom prst="rect">
            <a:avLst/>
          </a:prstGeom>
          <a:noFill/>
        </p:spPr>
        <p:txBody>
          <a:bodyPr wrap="square" rtlCol="0">
            <a:spAutoFit/>
          </a:bodyPr>
          <a:lstStyle/>
          <a:p>
            <a:r>
              <a:rPr lang="en-US" sz="1000" dirty="0"/>
              <a:t>Source: </a:t>
            </a:r>
            <a:r>
              <a:rPr lang="en-US" sz="1000" dirty="0" err="1"/>
              <a:t>Adero</a:t>
            </a:r>
            <a:r>
              <a:rPr lang="en-US" sz="1000" dirty="0"/>
              <a:t>, Inc.</a:t>
            </a:r>
          </a:p>
        </p:txBody>
      </p:sp>
    </p:spTree>
    <p:custDataLst>
      <p:tags r:id="rId1"/>
    </p:custDataLst>
    <p:extLst>
      <p:ext uri="{BB962C8B-B14F-4D97-AF65-F5344CB8AC3E}">
        <p14:creationId xmlns:p14="http://schemas.microsoft.com/office/powerpoint/2010/main" val="1824204549"/>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0"/>
            <a:ext cx="8229600" cy="1398587"/>
          </a:xfrm>
        </p:spPr>
        <p:txBody>
          <a:bodyPr>
            <a:normAutofit fontScale="90000"/>
          </a:bodyPr>
          <a:lstStyle/>
          <a:p>
            <a:r>
              <a:rPr lang="en-US" dirty="0"/>
              <a:t>The Legal Environment - Key Antimonopoly Laws (Exhibit 3-3)</a:t>
            </a:r>
          </a:p>
        </p:txBody>
      </p:sp>
      <p:sp>
        <p:nvSpPr>
          <p:cNvPr id="5" name="Rounded Rectangle 4"/>
          <p:cNvSpPr>
            <a:spLocks noChangeArrowheads="1"/>
          </p:cNvSpPr>
          <p:nvPr/>
        </p:nvSpPr>
        <p:spPr bwMode="auto">
          <a:xfrm>
            <a:off x="3429000" y="13716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Sherman Act (1890)</a:t>
            </a:r>
          </a:p>
        </p:txBody>
      </p:sp>
      <p:sp>
        <p:nvSpPr>
          <p:cNvPr id="6" name="Rounded Rectangle 5"/>
          <p:cNvSpPr>
            <a:spLocks noChangeArrowheads="1"/>
          </p:cNvSpPr>
          <p:nvPr/>
        </p:nvSpPr>
        <p:spPr bwMode="auto">
          <a:xfrm>
            <a:off x="6248400" y="38100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Federal Trade Commission Act (1914)</a:t>
            </a:r>
          </a:p>
        </p:txBody>
      </p:sp>
      <p:sp>
        <p:nvSpPr>
          <p:cNvPr id="7" name="Rounded Rectangle 6"/>
          <p:cNvSpPr>
            <a:spLocks noChangeArrowheads="1"/>
          </p:cNvSpPr>
          <p:nvPr/>
        </p:nvSpPr>
        <p:spPr bwMode="auto">
          <a:xfrm>
            <a:off x="2133600" y="52578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Wheeler-Lea Amendment (1938)</a:t>
            </a:r>
          </a:p>
        </p:txBody>
      </p:sp>
      <p:sp>
        <p:nvSpPr>
          <p:cNvPr id="10" name="Rounded Rectangle 9"/>
          <p:cNvSpPr>
            <a:spLocks noChangeArrowheads="1"/>
          </p:cNvSpPr>
          <p:nvPr/>
        </p:nvSpPr>
        <p:spPr bwMode="auto">
          <a:xfrm>
            <a:off x="6248400" y="22098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Clayton Act </a:t>
            </a:r>
          </a:p>
          <a:p>
            <a:pPr>
              <a:spcBef>
                <a:spcPct val="20000"/>
              </a:spcBef>
              <a:buClr>
                <a:srgbClr val="165616"/>
              </a:buClr>
            </a:pPr>
            <a:r>
              <a:rPr lang="en-US" sz="2400" b="1" dirty="0">
                <a:cs typeface="Arial" pitchFamily="34" charset="0"/>
              </a:rPr>
              <a:t>(1914)</a:t>
            </a:r>
          </a:p>
        </p:txBody>
      </p:sp>
      <p:sp>
        <p:nvSpPr>
          <p:cNvPr id="11" name="Rounded Rectangle 10"/>
          <p:cNvSpPr>
            <a:spLocks noChangeArrowheads="1"/>
          </p:cNvSpPr>
          <p:nvPr/>
        </p:nvSpPr>
        <p:spPr bwMode="auto">
          <a:xfrm>
            <a:off x="762000" y="38100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Antimerger Act (1950)</a:t>
            </a:r>
          </a:p>
        </p:txBody>
      </p:sp>
      <p:sp>
        <p:nvSpPr>
          <p:cNvPr id="12" name="Rounded Rectangle 11"/>
          <p:cNvSpPr>
            <a:spLocks noChangeArrowheads="1"/>
          </p:cNvSpPr>
          <p:nvPr/>
        </p:nvSpPr>
        <p:spPr bwMode="auto">
          <a:xfrm>
            <a:off x="533400" y="22098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Magnuson-Moss Act (1975)</a:t>
            </a:r>
          </a:p>
        </p:txBody>
      </p:sp>
      <p:sp>
        <p:nvSpPr>
          <p:cNvPr id="13" name="Rounded Rectangle 12"/>
          <p:cNvSpPr>
            <a:spLocks noChangeArrowheads="1"/>
          </p:cNvSpPr>
          <p:nvPr/>
        </p:nvSpPr>
        <p:spPr bwMode="auto">
          <a:xfrm>
            <a:off x="5257800" y="5257800"/>
            <a:ext cx="2438400" cy="1143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400" b="1" dirty="0">
                <a:cs typeface="Arial" pitchFamily="34" charset="0"/>
              </a:rPr>
              <a:t>Robinson-Patman Act (1936)</a:t>
            </a:r>
          </a:p>
        </p:txBody>
      </p:sp>
    </p:spTree>
    <p:custDataLst>
      <p:tags r:id="rId1"/>
    </p:custDataLst>
    <p:extLst>
      <p:ext uri="{BB962C8B-B14F-4D97-AF65-F5344CB8AC3E}">
        <p14:creationId xmlns:p14="http://schemas.microsoft.com/office/powerpoint/2010/main" val="106550004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0" fill="hold"/>
                                        <p:tgtEl>
                                          <p:spTgt spid="7"/>
                                        </p:tgtEl>
                                        <p:attrNameLst>
                                          <p:attrName>ppt_w</p:attrName>
                                        </p:attrNameLst>
                                      </p:cBhvr>
                                      <p:tavLst>
                                        <p:tav tm="0">
                                          <p:val>
                                            <p:fltVal val="0"/>
                                          </p:val>
                                        </p:tav>
                                        <p:tav tm="100000">
                                          <p:val>
                                            <p:strVal val="#ppt_w"/>
                                          </p:val>
                                        </p:tav>
                                      </p:tavLst>
                                    </p:anim>
                                    <p:anim calcmode="lin" valueType="num">
                                      <p:cBhvr>
                                        <p:cTn id="40" dur="1000" fill="hold"/>
                                        <p:tgtEl>
                                          <p:spTgt spid="7"/>
                                        </p:tgtEl>
                                        <p:attrNameLst>
                                          <p:attrName>ppt_h</p:attrName>
                                        </p:attrNameLst>
                                      </p:cBhvr>
                                      <p:tavLst>
                                        <p:tav tm="0">
                                          <p:val>
                                            <p:fltVal val="0"/>
                                          </p:val>
                                        </p:tav>
                                        <p:tav tm="100000">
                                          <p:val>
                                            <p:strVal val="#ppt_h"/>
                                          </p:val>
                                        </p:tav>
                                      </p:tavLst>
                                    </p:anim>
                                    <p:anim calcmode="lin" valueType="num">
                                      <p:cBhvr>
                                        <p:cTn id="41" dur="1000" fill="hold"/>
                                        <p:tgtEl>
                                          <p:spTgt spid="7"/>
                                        </p:tgtEl>
                                        <p:attrNameLst>
                                          <p:attrName>style.rotation</p:attrName>
                                        </p:attrNameLst>
                                      </p:cBhvr>
                                      <p:tavLst>
                                        <p:tav tm="0">
                                          <p:val>
                                            <p:fltVal val="90"/>
                                          </p:val>
                                        </p:tav>
                                        <p:tav tm="100000">
                                          <p:val>
                                            <p:fltVal val="0"/>
                                          </p:val>
                                        </p:tav>
                                      </p:tavLst>
                                    </p:anim>
                                    <p:animEffect transition="in" filter="fade">
                                      <p:cBhvr>
                                        <p:cTn id="42" dur="10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fltVal val="0"/>
                                          </p:val>
                                        </p:tav>
                                        <p:tav tm="100000">
                                          <p:val>
                                            <p:strVal val="#ppt_w"/>
                                          </p:val>
                                        </p:tav>
                                      </p:tavLst>
                                    </p:anim>
                                    <p:anim calcmode="lin" valueType="num">
                                      <p:cBhvr>
                                        <p:cTn id="56" dur="1000" fill="hold"/>
                                        <p:tgtEl>
                                          <p:spTgt spid="12"/>
                                        </p:tgtEl>
                                        <p:attrNameLst>
                                          <p:attrName>ppt_h</p:attrName>
                                        </p:attrNameLst>
                                      </p:cBhvr>
                                      <p:tavLst>
                                        <p:tav tm="0">
                                          <p:val>
                                            <p:fltVal val="0"/>
                                          </p:val>
                                        </p:tav>
                                        <p:tav tm="100000">
                                          <p:val>
                                            <p:strVal val="#ppt_h"/>
                                          </p:val>
                                        </p:tav>
                                      </p:tavLst>
                                    </p:anim>
                                    <p:anim calcmode="lin" valueType="num">
                                      <p:cBhvr>
                                        <p:cTn id="57" dur="1000" fill="hold"/>
                                        <p:tgtEl>
                                          <p:spTgt spid="12"/>
                                        </p:tgtEl>
                                        <p:attrNameLst>
                                          <p:attrName>style.rotation</p:attrName>
                                        </p:attrNameLst>
                                      </p:cBhvr>
                                      <p:tavLst>
                                        <p:tav tm="0">
                                          <p:val>
                                            <p:fltVal val="90"/>
                                          </p:val>
                                        </p:tav>
                                        <p:tav tm="100000">
                                          <p:val>
                                            <p:fltVal val="0"/>
                                          </p:val>
                                        </p:tav>
                                      </p:tavLst>
                                    </p:anim>
                                    <p:animEffect transition="in" filter="fade">
                                      <p:cBhvr>
                                        <p:cTn id="5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0"/>
            <a:ext cx="8229600" cy="1398587"/>
          </a:xfrm>
        </p:spPr>
        <p:txBody>
          <a:bodyPr>
            <a:normAutofit fontScale="90000"/>
          </a:bodyPr>
          <a:lstStyle/>
          <a:p>
            <a:r>
              <a:rPr lang="en-US" dirty="0"/>
              <a:t>The Legal Environment: Consumer Protection Agencies</a:t>
            </a:r>
          </a:p>
        </p:txBody>
      </p:sp>
      <p:sp>
        <p:nvSpPr>
          <p:cNvPr id="5" name="Rounded Rectangle 4"/>
          <p:cNvSpPr>
            <a:spLocks noChangeArrowheads="1"/>
          </p:cNvSpPr>
          <p:nvPr/>
        </p:nvSpPr>
        <p:spPr bwMode="auto">
          <a:xfrm>
            <a:off x="1066800" y="3962400"/>
            <a:ext cx="2895600" cy="209867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800" b="1" dirty="0">
                <a:cs typeface="Arial" pitchFamily="34" charset="0"/>
              </a:rPr>
              <a:t>Food and Drug Administration (FDA)</a:t>
            </a:r>
          </a:p>
        </p:txBody>
      </p:sp>
      <p:sp>
        <p:nvSpPr>
          <p:cNvPr id="7" name="Rounded Rectangle 6"/>
          <p:cNvSpPr>
            <a:spLocks noChangeArrowheads="1"/>
          </p:cNvSpPr>
          <p:nvPr/>
        </p:nvSpPr>
        <p:spPr bwMode="auto">
          <a:xfrm>
            <a:off x="5486400" y="3962400"/>
            <a:ext cx="2819400" cy="22860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20000"/>
              </a:spcBef>
              <a:buClr>
                <a:srgbClr val="165616"/>
              </a:buClr>
            </a:pPr>
            <a:r>
              <a:rPr lang="en-US" sz="2800" b="1" dirty="0">
                <a:cs typeface="Arial" pitchFamily="34" charset="0"/>
              </a:rPr>
              <a:t>Consumer Product Safety Commission (CPSC)</a:t>
            </a:r>
          </a:p>
        </p:txBody>
      </p:sp>
      <p:sp>
        <p:nvSpPr>
          <p:cNvPr id="2" name="TextBox 1"/>
          <p:cNvSpPr txBox="1"/>
          <p:nvPr/>
        </p:nvSpPr>
        <p:spPr>
          <a:xfrm rot="16200000">
            <a:off x="4999412" y="2984998"/>
            <a:ext cx="2101417" cy="246221"/>
          </a:xfrm>
          <a:prstGeom prst="rect">
            <a:avLst/>
          </a:prstGeom>
          <a:noFill/>
        </p:spPr>
        <p:txBody>
          <a:bodyPr wrap="square" rtlCol="0">
            <a:spAutoFit/>
          </a:bodyPr>
          <a:lstStyle/>
          <a:p>
            <a:r>
              <a:rPr lang="de-DE" sz="1000" dirty="0"/>
              <a:t>©</a:t>
            </a:r>
            <a:r>
              <a:rPr lang="en-US" sz="1000" dirty="0"/>
              <a:t>DNY59/Getty Images</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37409"/>
          <a:stretch/>
        </p:blipFill>
        <p:spPr>
          <a:xfrm>
            <a:off x="3780709" y="1629783"/>
            <a:ext cx="2133601" cy="2272525"/>
          </a:xfrm>
          <a:prstGeom prst="rect">
            <a:avLst/>
          </a:prstGeom>
        </p:spPr>
      </p:pic>
    </p:spTree>
    <p:custDataLst>
      <p:tags r:id="rId1"/>
    </p:custDataLst>
    <p:extLst>
      <p:ext uri="{BB962C8B-B14F-4D97-AF65-F5344CB8AC3E}">
        <p14:creationId xmlns:p14="http://schemas.microsoft.com/office/powerpoint/2010/main" val="11640716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par>
                          <p:cTn id="8" fill="hold" nodeType="afterGroup">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ox(ou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dirty="0"/>
              <a:t>Checking Your Knowledge</a:t>
            </a:r>
          </a:p>
        </p:txBody>
      </p:sp>
      <p:sp>
        <p:nvSpPr>
          <p:cNvPr id="10" name="Content Placeholder 9"/>
          <p:cNvSpPr>
            <a:spLocks noGrp="1"/>
          </p:cNvSpPr>
          <p:nvPr>
            <p:ph idx="1"/>
          </p:nvPr>
        </p:nvSpPr>
        <p:spPr/>
        <p:txBody>
          <a:bodyPr>
            <a:normAutofit fontScale="77500" lnSpcReduction="20000"/>
          </a:bodyPr>
          <a:lstStyle/>
          <a:p>
            <a:pPr marL="0" indent="0">
              <a:buNone/>
            </a:pPr>
            <a:r>
              <a:rPr lang="en-US" sz="3400" dirty="0"/>
              <a:t>Many states have appointed or elected commissions that oversee the business practices of utilities and other industries that serve the public interest. For a company operating in one of these industries, dealing with this important state-level regulatory commission is an important element of the:</a:t>
            </a:r>
          </a:p>
          <a:p>
            <a:endParaRPr lang="en-US" dirty="0"/>
          </a:p>
          <a:p>
            <a:pPr marL="0" indent="0">
              <a:buNone/>
            </a:pPr>
            <a:r>
              <a:rPr lang="fr-FR" dirty="0"/>
              <a:t>A.	legal environment.</a:t>
            </a:r>
          </a:p>
          <a:p>
            <a:pPr marL="0" indent="0">
              <a:buNone/>
            </a:pPr>
            <a:r>
              <a:rPr lang="fr-FR" dirty="0"/>
              <a:t>B.	social environment.</a:t>
            </a:r>
          </a:p>
          <a:p>
            <a:pPr marL="0" indent="0">
              <a:buNone/>
            </a:pPr>
            <a:r>
              <a:rPr lang="fr-FR" dirty="0"/>
              <a:t>C.	monopoly environment.</a:t>
            </a:r>
          </a:p>
          <a:p>
            <a:pPr marL="0" indent="0">
              <a:buNone/>
            </a:pPr>
            <a:r>
              <a:rPr lang="fr-FR" dirty="0"/>
              <a:t>D.	technological environment.</a:t>
            </a:r>
          </a:p>
          <a:p>
            <a:pPr marL="0" indent="0">
              <a:buNone/>
            </a:pPr>
            <a:r>
              <a:rPr lang="en-US" dirty="0"/>
              <a:t>E.	corporate environment.</a:t>
            </a:r>
          </a:p>
          <a:p>
            <a:endParaRPr lang="en-US" dirty="0"/>
          </a:p>
        </p:txBody>
      </p:sp>
      <p:sp>
        <p:nvSpPr>
          <p:cNvPr id="8" name="Rectangle 3"/>
          <p:cNvSpPr txBox="1">
            <a:spLocks noChangeArrowheads="1"/>
          </p:cNvSpPr>
          <p:nvPr/>
        </p:nvSpPr>
        <p:spPr bwMode="auto">
          <a:xfrm>
            <a:off x="153988" y="1296988"/>
            <a:ext cx="8839200" cy="5561012"/>
          </a:xfrm>
          <a:prstGeom prst="rect">
            <a:avLst/>
          </a:prstGeom>
          <a:ln>
            <a:miter lim="800000"/>
            <a:headEnd/>
            <a:tailEnd/>
          </a:ln>
        </p:spPr>
        <p:txBody>
          <a:bodyPr/>
          <a:lstStyle/>
          <a:p>
            <a:pPr marL="533400" indent="-533400" algn="l">
              <a:spcBef>
                <a:spcPct val="50000"/>
              </a:spcBef>
              <a:buClr>
                <a:srgbClr val="206650"/>
              </a:buClr>
              <a:defRPr/>
            </a:pPr>
            <a:endParaRPr lang="en-US" sz="2400" kern="0" dirty="0">
              <a:solidFill>
                <a:srgbClr val="000000"/>
              </a:solidFill>
              <a:latin typeface="Trebuchet MS" pitchFamily="34" charset="0"/>
              <a:cs typeface="Arial"/>
            </a:endParaRPr>
          </a:p>
        </p:txBody>
      </p:sp>
    </p:spTree>
    <p:custDataLst>
      <p:tags r:id="rId1"/>
    </p:custDataLst>
    <p:extLst>
      <p:ext uri="{BB962C8B-B14F-4D97-AF65-F5344CB8AC3E}">
        <p14:creationId xmlns:p14="http://schemas.microsoft.com/office/powerpoint/2010/main" val="1599963407"/>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dirty="0"/>
              <a:t>Checking Your Knowledge</a:t>
            </a:r>
          </a:p>
        </p:txBody>
      </p:sp>
      <p:sp>
        <p:nvSpPr>
          <p:cNvPr id="7" name="Content Placeholder 6"/>
          <p:cNvSpPr>
            <a:spLocks noGrp="1"/>
          </p:cNvSpPr>
          <p:nvPr>
            <p:ph idx="1"/>
          </p:nvPr>
        </p:nvSpPr>
        <p:spPr/>
        <p:txBody>
          <a:bodyPr>
            <a:normAutofit fontScale="85000" lnSpcReduction="20000"/>
          </a:bodyPr>
          <a:lstStyle/>
          <a:p>
            <a:pPr marL="0" indent="0">
              <a:buNone/>
            </a:pPr>
            <a:r>
              <a:rPr lang="en-US" dirty="0"/>
              <a:t>The Federal Trade Commission informed Tropicana that it would have to stop advertising that one of the benefits of “heart-healthy” Tropicana orange juice was to lower blood pressure. For Tropicana, this situation was a significant development in the:</a:t>
            </a:r>
          </a:p>
          <a:p>
            <a:endParaRPr lang="en-US" dirty="0"/>
          </a:p>
          <a:p>
            <a:pPr marL="0" indent="0">
              <a:buNone/>
            </a:pPr>
            <a:r>
              <a:rPr lang="fr-FR" dirty="0"/>
              <a:t>A.	economic environment.</a:t>
            </a:r>
          </a:p>
          <a:p>
            <a:pPr marL="0" indent="0">
              <a:buNone/>
            </a:pPr>
            <a:r>
              <a:rPr lang="fr-FR" dirty="0"/>
              <a:t>B.	social environment.</a:t>
            </a:r>
          </a:p>
          <a:p>
            <a:pPr marL="0" indent="0">
              <a:buNone/>
            </a:pPr>
            <a:r>
              <a:rPr lang="fr-FR" dirty="0"/>
              <a:t>C.	competitive environment. </a:t>
            </a:r>
          </a:p>
          <a:p>
            <a:pPr marL="0" indent="0">
              <a:buNone/>
            </a:pPr>
            <a:r>
              <a:rPr lang="fr-FR" dirty="0"/>
              <a:t>D.	internal company environment.</a:t>
            </a:r>
          </a:p>
          <a:p>
            <a:pPr marL="0" indent="0">
              <a:buNone/>
            </a:pPr>
            <a:r>
              <a:rPr lang="fr-FR" dirty="0"/>
              <a:t>E.	legal environment.</a:t>
            </a:r>
            <a:endParaRPr lang="en-US" dirty="0"/>
          </a:p>
          <a:p>
            <a:endParaRPr lang="en-US" dirty="0"/>
          </a:p>
        </p:txBody>
      </p:sp>
      <p:sp>
        <p:nvSpPr>
          <p:cNvPr id="8" name="Rectangle 3"/>
          <p:cNvSpPr txBox="1">
            <a:spLocks noChangeArrowheads="1"/>
          </p:cNvSpPr>
          <p:nvPr/>
        </p:nvSpPr>
        <p:spPr bwMode="auto">
          <a:xfrm>
            <a:off x="153988" y="1296988"/>
            <a:ext cx="8839200" cy="5561012"/>
          </a:xfrm>
          <a:prstGeom prst="rect">
            <a:avLst/>
          </a:prstGeom>
          <a:ln>
            <a:miter lim="800000"/>
            <a:headEnd/>
            <a:tailEnd/>
          </a:ln>
        </p:spPr>
        <p:txBody>
          <a:bodyPr/>
          <a:lstStyle/>
          <a:p>
            <a:pPr marL="533400" indent="-533400" algn="l">
              <a:spcBef>
                <a:spcPct val="50000"/>
              </a:spcBef>
              <a:buClr>
                <a:srgbClr val="206650"/>
              </a:buClr>
              <a:defRPr/>
            </a:pPr>
            <a:endParaRPr lang="en-US" sz="2400" kern="0" dirty="0">
              <a:solidFill>
                <a:srgbClr val="000000"/>
              </a:solidFill>
              <a:latin typeface="Trebuchet MS" pitchFamily="34" charset="0"/>
              <a:cs typeface="Arial"/>
            </a:endParaRPr>
          </a:p>
        </p:txBody>
      </p:sp>
    </p:spTree>
    <p:custDataLst>
      <p:tags r:id="rId1"/>
    </p:custDataLst>
    <p:extLst>
      <p:ext uri="{BB962C8B-B14F-4D97-AF65-F5344CB8AC3E}">
        <p14:creationId xmlns:p14="http://schemas.microsoft.com/office/powerpoint/2010/main" val="1431908734"/>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fontScale="90000"/>
          </a:bodyPr>
          <a:lstStyle/>
          <a:p>
            <a:r>
              <a:rPr lang="en-US" dirty="0"/>
              <a:t>The Cultural and Social Environment</a:t>
            </a:r>
          </a:p>
        </p:txBody>
      </p:sp>
      <p:sp>
        <p:nvSpPr>
          <p:cNvPr id="6" name="Line 4"/>
          <p:cNvSpPr>
            <a:spLocks noChangeShapeType="1"/>
          </p:cNvSpPr>
          <p:nvPr/>
        </p:nvSpPr>
        <p:spPr bwMode="auto">
          <a:xfrm flipH="1" flipV="1">
            <a:off x="6096000" y="3276600"/>
            <a:ext cx="7620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8" name="Line 7"/>
          <p:cNvSpPr>
            <a:spLocks noChangeShapeType="1"/>
          </p:cNvSpPr>
          <p:nvPr/>
        </p:nvSpPr>
        <p:spPr bwMode="auto">
          <a:xfrm flipV="1">
            <a:off x="2362200" y="3276600"/>
            <a:ext cx="6858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50181" name="Oval 8"/>
          <p:cNvSpPr>
            <a:spLocks noChangeArrowheads="1"/>
          </p:cNvSpPr>
          <p:nvPr/>
        </p:nvSpPr>
        <p:spPr bwMode="auto">
          <a:xfrm>
            <a:off x="2895600" y="1371600"/>
            <a:ext cx="3276600" cy="30480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cs typeface="Arial" pitchFamily="34" charset="0"/>
              </a:rPr>
              <a:t>Changes in </a:t>
            </a:r>
          </a:p>
          <a:p>
            <a:r>
              <a:rPr lang="en-US" sz="2800" b="1" dirty="0">
                <a:cs typeface="Arial" pitchFamily="34" charset="0"/>
              </a:rPr>
              <a:t>Cultural and </a:t>
            </a:r>
            <a:br>
              <a:rPr lang="en-US" sz="2800" b="1" dirty="0">
                <a:cs typeface="Arial" pitchFamily="34" charset="0"/>
              </a:rPr>
            </a:br>
            <a:r>
              <a:rPr lang="en-US" sz="2800" b="1" dirty="0">
                <a:cs typeface="Arial" pitchFamily="34" charset="0"/>
              </a:rPr>
              <a:t>Social </a:t>
            </a:r>
            <a:br>
              <a:rPr lang="en-US" sz="2800" b="1" dirty="0">
                <a:cs typeface="Arial" pitchFamily="34" charset="0"/>
              </a:rPr>
            </a:br>
            <a:r>
              <a:rPr lang="en-US" sz="2800" b="1" dirty="0">
                <a:cs typeface="Arial" pitchFamily="34" charset="0"/>
              </a:rPr>
              <a:t>Environment</a:t>
            </a:r>
          </a:p>
        </p:txBody>
      </p:sp>
      <p:sp>
        <p:nvSpPr>
          <p:cNvPr id="10" name="AutoShape 12">
            <a:hlinkHover r:id="" action="ppaction://macro?name=changecolor"/>
          </p:cNvPr>
          <p:cNvSpPr>
            <a:spLocks noChangeArrowheads="1"/>
          </p:cNvSpPr>
          <p:nvPr/>
        </p:nvSpPr>
        <p:spPr bwMode="auto">
          <a:xfrm>
            <a:off x="381000" y="4191000"/>
            <a:ext cx="29718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cs typeface="Arial" pitchFamily="34" charset="0"/>
              </a:rPr>
              <a:t>Cultural Changes</a:t>
            </a:r>
          </a:p>
        </p:txBody>
      </p:sp>
      <p:sp>
        <p:nvSpPr>
          <p:cNvPr id="11" name="AutoShape 12">
            <a:hlinkHover r:id="" action="ppaction://macro?name=changecolor"/>
          </p:cNvPr>
          <p:cNvSpPr>
            <a:spLocks noChangeArrowheads="1"/>
          </p:cNvSpPr>
          <p:nvPr/>
        </p:nvSpPr>
        <p:spPr bwMode="auto">
          <a:xfrm>
            <a:off x="5791200" y="4191000"/>
            <a:ext cx="29718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cs typeface="Arial" pitchFamily="34" charset="0"/>
              </a:rPr>
              <a:t>Demographic Data</a:t>
            </a:r>
          </a:p>
        </p:txBody>
      </p:sp>
    </p:spTree>
    <p:custDataLst>
      <p:tags r:id="rId1"/>
    </p:custDataLst>
    <p:extLst>
      <p:ext uri="{BB962C8B-B14F-4D97-AF65-F5344CB8AC3E}">
        <p14:creationId xmlns:p14="http://schemas.microsoft.com/office/powerpoint/2010/main" val="14887245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autoUpdateAnimBg="0"/>
      <p:bldP spid="11"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fontScale="90000"/>
          </a:bodyPr>
          <a:lstStyle/>
          <a:p>
            <a:r>
              <a:rPr lang="en-US" dirty="0"/>
              <a:t>Keeping Competitive in the Social-Cultural Environment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613703509"/>
      </p:ext>
    </p:extLst>
  </p:cSld>
  <p:clrMapOvr>
    <a:masterClrMapping/>
  </p:clrMapOvr>
  <p:transition>
    <p:pull dir="ru"/>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 name="Oval 3"/>
          <p:cNvSpPr>
            <a:spLocks noChangeArrowheads="1"/>
          </p:cNvSpPr>
          <p:nvPr/>
        </p:nvSpPr>
        <p:spPr bwMode="auto">
          <a:xfrm>
            <a:off x="1933099" y="1371600"/>
            <a:ext cx="4843462" cy="410389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anchor="t"/>
          <a:lstStyle/>
          <a:p>
            <a:endParaRPr lang="en-US" sz="2000" b="1" dirty="0">
              <a:cs typeface="Arial" pitchFamily="34" charset="0"/>
            </a:endParaRPr>
          </a:p>
        </p:txBody>
      </p:sp>
      <p:sp>
        <p:nvSpPr>
          <p:cNvPr id="25" name="Oval 3"/>
          <p:cNvSpPr>
            <a:spLocks noChangeArrowheads="1"/>
          </p:cNvSpPr>
          <p:nvPr/>
        </p:nvSpPr>
        <p:spPr bwMode="auto">
          <a:xfrm>
            <a:off x="2524084" y="2377224"/>
            <a:ext cx="3661492" cy="2826831"/>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tIns="0" anchor="t"/>
          <a:lstStyle/>
          <a:p>
            <a:r>
              <a:rPr lang="en-US" sz="2000" b="1" dirty="0">
                <a:cs typeface="Arial" pitchFamily="34" charset="0"/>
              </a:rPr>
              <a:t>World </a:t>
            </a:r>
            <a:br>
              <a:rPr lang="en-US" sz="2000" b="1" dirty="0">
                <a:cs typeface="Arial" pitchFamily="34" charset="0"/>
              </a:rPr>
            </a:br>
            <a:r>
              <a:rPr lang="en-US" sz="2000" b="1" dirty="0">
                <a:cs typeface="Arial" pitchFamily="34" charset="0"/>
              </a:rPr>
              <a:t>Population</a:t>
            </a:r>
            <a:br>
              <a:rPr lang="en-US" sz="2000" b="1" dirty="0">
                <a:cs typeface="Arial" pitchFamily="34" charset="0"/>
              </a:rPr>
            </a:br>
            <a:r>
              <a:rPr lang="en-US" sz="2000" b="1" dirty="0">
                <a:cs typeface="Arial" pitchFamily="34" charset="0"/>
              </a:rPr>
              <a:t>Location</a:t>
            </a:r>
          </a:p>
        </p:txBody>
      </p:sp>
      <p:sp>
        <p:nvSpPr>
          <p:cNvPr id="51202" name="Rectangle 2"/>
          <p:cNvSpPr>
            <a:spLocks noGrp="1" noChangeArrowheads="1"/>
          </p:cNvSpPr>
          <p:nvPr>
            <p:ph type="title"/>
          </p:nvPr>
        </p:nvSpPr>
        <p:spPr>
          <a:xfrm>
            <a:off x="457200" y="152400"/>
            <a:ext cx="8229600" cy="1398587"/>
          </a:xfrm>
        </p:spPr>
        <p:txBody>
          <a:bodyPr>
            <a:normAutofit fontScale="90000"/>
          </a:bodyPr>
          <a:lstStyle/>
          <a:p>
            <a:r>
              <a:rPr lang="en-US" dirty="0"/>
              <a:t>Population Growth, Location, and Mobility</a:t>
            </a:r>
          </a:p>
        </p:txBody>
      </p:sp>
      <p:pic>
        <p:nvPicPr>
          <p:cNvPr id="51220" name="Picture 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96192" y="4953000"/>
            <a:ext cx="1879501" cy="12320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1208" name="Line 13"/>
          <p:cNvSpPr>
            <a:spLocks noChangeShapeType="1"/>
          </p:cNvSpPr>
          <p:nvPr/>
        </p:nvSpPr>
        <p:spPr bwMode="auto">
          <a:xfrm flipV="1">
            <a:off x="3124200" y="5806139"/>
            <a:ext cx="2433084" cy="122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2000" b="1" dirty="0">
              <a:latin typeface="+mn-lt"/>
            </a:endParaRPr>
          </a:p>
        </p:txBody>
      </p:sp>
      <p:sp>
        <p:nvSpPr>
          <p:cNvPr id="51209" name="Text Box 14"/>
          <p:cNvSpPr txBox="1">
            <a:spLocks noChangeArrowheads="1"/>
          </p:cNvSpPr>
          <p:nvPr/>
        </p:nvSpPr>
        <p:spPr bwMode="auto">
          <a:xfrm>
            <a:off x="3372263" y="5938023"/>
            <a:ext cx="1965134" cy="39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altLang="en-US" sz="2000" b="1" dirty="0">
                <a:latin typeface="+mn-lt"/>
              </a:rPr>
              <a:t>Rural to Urban</a:t>
            </a:r>
          </a:p>
        </p:txBody>
      </p:sp>
      <p:pic>
        <p:nvPicPr>
          <p:cNvPr id="51212" name="Picture 1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6800" y="4877108"/>
            <a:ext cx="1897227" cy="12648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9" name="Oval 3"/>
          <p:cNvSpPr>
            <a:spLocks noChangeArrowheads="1"/>
          </p:cNvSpPr>
          <p:nvPr/>
        </p:nvSpPr>
        <p:spPr bwMode="auto">
          <a:xfrm>
            <a:off x="3391377" y="3822203"/>
            <a:ext cx="1937385" cy="1721374"/>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000" b="1" dirty="0"/>
              <a:t>Population</a:t>
            </a:r>
            <a:br>
              <a:rPr lang="en-US" sz="2000" b="1" dirty="0"/>
            </a:br>
            <a:r>
              <a:rPr lang="en-US" sz="2000" b="1" dirty="0"/>
              <a:t>Mobility</a:t>
            </a:r>
          </a:p>
        </p:txBody>
      </p:sp>
      <p:sp>
        <p:nvSpPr>
          <p:cNvPr id="2" name="TextBox 1"/>
          <p:cNvSpPr txBox="1"/>
          <p:nvPr/>
        </p:nvSpPr>
        <p:spPr>
          <a:xfrm>
            <a:off x="2552179" y="1828800"/>
            <a:ext cx="3696221" cy="400110"/>
          </a:xfrm>
          <a:prstGeom prst="rect">
            <a:avLst/>
          </a:prstGeom>
          <a:noFill/>
        </p:spPr>
        <p:txBody>
          <a:bodyPr wrap="square" rtlCol="0">
            <a:spAutoFit/>
          </a:bodyPr>
          <a:lstStyle/>
          <a:p>
            <a:r>
              <a:rPr lang="en-US" sz="2000" b="1" dirty="0">
                <a:latin typeface="+mn-lt"/>
              </a:rPr>
              <a:t>World Population Growth</a:t>
            </a:r>
          </a:p>
        </p:txBody>
      </p:sp>
      <p:sp>
        <p:nvSpPr>
          <p:cNvPr id="4" name="TextBox 3"/>
          <p:cNvSpPr txBox="1"/>
          <p:nvPr/>
        </p:nvSpPr>
        <p:spPr>
          <a:xfrm>
            <a:off x="1047716" y="6155021"/>
            <a:ext cx="2286000" cy="600164"/>
          </a:xfrm>
          <a:prstGeom prst="rect">
            <a:avLst/>
          </a:prstGeom>
          <a:noFill/>
        </p:spPr>
        <p:txBody>
          <a:bodyPr wrap="square" rtlCol="0">
            <a:spAutoFit/>
          </a:bodyPr>
          <a:lstStyle/>
          <a:p>
            <a:r>
              <a:rPr lang="de-DE" sz="1000" dirty="0"/>
              <a:t>©</a:t>
            </a:r>
            <a:r>
              <a:rPr lang="en-US" sz="1000" dirty="0"/>
              <a:t>Shutterstock / </a:t>
            </a:r>
            <a:r>
              <a:rPr lang="en-US" sz="1000" dirty="0" err="1"/>
              <a:t>MaxyM</a:t>
            </a:r>
            <a:endParaRPr lang="en-US" sz="1000" dirty="0"/>
          </a:p>
          <a:p>
            <a:br>
              <a:rPr lang="en-US" sz="1100" dirty="0"/>
            </a:br>
            <a:endParaRPr lang="en-US" sz="1100" dirty="0"/>
          </a:p>
        </p:txBody>
      </p:sp>
      <p:sp>
        <p:nvSpPr>
          <p:cNvPr id="5" name="TextBox 4"/>
          <p:cNvSpPr txBox="1"/>
          <p:nvPr/>
        </p:nvSpPr>
        <p:spPr>
          <a:xfrm>
            <a:off x="5607585" y="6201187"/>
            <a:ext cx="2100369" cy="553998"/>
          </a:xfrm>
          <a:prstGeom prst="rect">
            <a:avLst/>
          </a:prstGeom>
          <a:noFill/>
        </p:spPr>
        <p:txBody>
          <a:bodyPr wrap="square" rtlCol="0">
            <a:spAutoFit/>
          </a:bodyPr>
          <a:lstStyle/>
          <a:p>
            <a:r>
              <a:rPr lang="de-DE" sz="1000"/>
              <a:t>©</a:t>
            </a:r>
            <a:r>
              <a:rPr lang="en-US" sz="1000"/>
              <a:t>Shutterstock </a:t>
            </a:r>
            <a:r>
              <a:rPr lang="en-US" sz="1000" dirty="0"/>
              <a:t>/ Jeff Whyte</a:t>
            </a:r>
          </a:p>
          <a:p>
            <a:br>
              <a:rPr lang="en-US" sz="1000" dirty="0"/>
            </a:br>
            <a:endParaRPr lang="en-US" sz="1000" dirty="0"/>
          </a:p>
        </p:txBody>
      </p:sp>
    </p:spTree>
    <p:custDataLst>
      <p:tags r:id="rId1"/>
    </p:custDataLst>
    <p:extLst>
      <p:ext uri="{BB962C8B-B14F-4D97-AF65-F5344CB8AC3E}">
        <p14:creationId xmlns:p14="http://schemas.microsoft.com/office/powerpoint/2010/main" val="6286242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1209"/>
                                        </p:tgtEl>
                                        <p:attrNameLst>
                                          <p:attrName>style.visibility</p:attrName>
                                        </p:attrNameLst>
                                      </p:cBhvr>
                                      <p:to>
                                        <p:strVal val="visible"/>
                                      </p:to>
                                    </p:set>
                                    <p:animEffect transition="in" filter="wipe(down)">
                                      <p:cBhvr>
                                        <p:cTn id="11" dur="500"/>
                                        <p:tgtEl>
                                          <p:spTgt spid="5120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1212"/>
                                        </p:tgtEl>
                                        <p:attrNameLst>
                                          <p:attrName>style.visibility</p:attrName>
                                        </p:attrNameLst>
                                      </p:cBhvr>
                                      <p:to>
                                        <p:strVal val="visible"/>
                                      </p:to>
                                    </p:set>
                                    <p:animEffect transition="in" filter="wipe(left)">
                                      <p:cBhvr>
                                        <p:cTn id="15" dur="500"/>
                                        <p:tgtEl>
                                          <p:spTgt spid="512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208"/>
                                        </p:tgtEl>
                                        <p:attrNameLst>
                                          <p:attrName>style.visibility</p:attrName>
                                        </p:attrNameLst>
                                      </p:cBhvr>
                                      <p:to>
                                        <p:strVal val="visible"/>
                                      </p:to>
                                    </p:set>
                                    <p:animEffect transition="in" filter="wipe(left)">
                                      <p:cBhvr>
                                        <p:cTn id="19" dur="500"/>
                                        <p:tgtEl>
                                          <p:spTgt spid="5120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1220"/>
                                        </p:tgtEl>
                                        <p:attrNameLst>
                                          <p:attrName>style.visibility</p:attrName>
                                        </p:attrNameLst>
                                      </p:cBhvr>
                                      <p:to>
                                        <p:strVal val="visible"/>
                                      </p:to>
                                    </p:set>
                                    <p:animEffect transition="in" filter="wipe(left)">
                                      <p:cBhvr>
                                        <p:cTn id="23" dur="500"/>
                                        <p:tgtEl>
                                          <p:spTgt spid="5122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51208" grpId="0" animBg="1"/>
      <p:bldP spid="51209" grpId="0"/>
      <p:bldP spid="49"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No Money, No Market! </a:t>
            </a:r>
          </a:p>
        </p:txBody>
      </p:sp>
      <p:sp>
        <p:nvSpPr>
          <p:cNvPr id="52227" name="AutoShape 2"/>
          <p:cNvSpPr>
            <a:spLocks noChangeArrowheads="1"/>
          </p:cNvSpPr>
          <p:nvPr/>
        </p:nvSpPr>
        <p:spPr bwMode="auto">
          <a:xfrm>
            <a:off x="304800" y="1828800"/>
            <a:ext cx="4343400" cy="990600"/>
          </a:xfrm>
          <a:prstGeom prst="roundRect">
            <a:avLst>
              <a:gd name="adj" fmla="val 3246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altLang="en-US" sz="2400" b="1" dirty="0">
                <a:cs typeface="Arial" pitchFamily="34" charset="0"/>
              </a:rPr>
              <a:t>Gross National Income</a:t>
            </a:r>
          </a:p>
          <a:p>
            <a:r>
              <a:rPr lang="en-US" altLang="en-US" sz="2400" b="1" dirty="0">
                <a:cs typeface="Arial" pitchFamily="34" charset="0"/>
              </a:rPr>
              <a:t>(GNI)</a:t>
            </a:r>
            <a:endParaRPr lang="en-US" sz="2400" b="1" dirty="0">
              <a:cs typeface="Arial" pitchFamily="34" charset="0"/>
            </a:endParaRPr>
          </a:p>
        </p:txBody>
      </p:sp>
      <p:sp>
        <p:nvSpPr>
          <p:cNvPr id="38" name="Oval 4"/>
          <p:cNvSpPr>
            <a:spLocks noChangeArrowheads="1"/>
          </p:cNvSpPr>
          <p:nvPr/>
        </p:nvSpPr>
        <p:spPr bwMode="auto">
          <a:xfrm>
            <a:off x="5867400" y="2286000"/>
            <a:ext cx="2362200" cy="22860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altLang="en-US" sz="2400" b="1" dirty="0">
                <a:cs typeface="Arial" pitchFamily="34" charset="0"/>
              </a:rPr>
              <a:t>Gross</a:t>
            </a:r>
          </a:p>
          <a:p>
            <a:r>
              <a:rPr lang="en-US" altLang="en-US" sz="2400" b="1" dirty="0">
                <a:cs typeface="Arial" pitchFamily="34" charset="0"/>
              </a:rPr>
              <a:t>Domestic </a:t>
            </a:r>
          </a:p>
          <a:p>
            <a:r>
              <a:rPr lang="en-US" altLang="en-US" sz="2400" b="1" dirty="0">
                <a:cs typeface="Arial" pitchFamily="34" charset="0"/>
              </a:rPr>
              <a:t>Product</a:t>
            </a:r>
          </a:p>
          <a:p>
            <a:r>
              <a:rPr lang="en-US" altLang="en-US" sz="2400" b="1" dirty="0">
                <a:cs typeface="Arial" pitchFamily="34" charset="0"/>
              </a:rPr>
              <a:t>(GDP)</a:t>
            </a:r>
          </a:p>
        </p:txBody>
      </p:sp>
      <p:sp>
        <p:nvSpPr>
          <p:cNvPr id="39" name="AutoShape 7"/>
          <p:cNvSpPr>
            <a:spLocks noChangeArrowheads="1"/>
          </p:cNvSpPr>
          <p:nvPr/>
        </p:nvSpPr>
        <p:spPr bwMode="auto">
          <a:xfrm>
            <a:off x="304800" y="3657600"/>
            <a:ext cx="4343400" cy="1219200"/>
          </a:xfrm>
          <a:prstGeom prst="roundRect">
            <a:avLst>
              <a:gd name="adj" fmla="val 32468"/>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altLang="en-US" sz="2400" b="1" dirty="0">
                <a:cs typeface="Arial" pitchFamily="34" charset="0"/>
              </a:rPr>
              <a:t>Income earned by foreigners who own resources in the nation</a:t>
            </a:r>
          </a:p>
        </p:txBody>
      </p:sp>
      <p:sp>
        <p:nvSpPr>
          <p:cNvPr id="40" name="Text Box 9"/>
          <p:cNvSpPr txBox="1">
            <a:spLocks noChangeArrowheads="1"/>
          </p:cNvSpPr>
          <p:nvPr/>
        </p:nvSpPr>
        <p:spPr bwMode="auto">
          <a:xfrm>
            <a:off x="381000" y="5334000"/>
            <a:ext cx="79582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altLang="en-US" sz="2400" b="1" dirty="0">
                <a:latin typeface="+mn-lt"/>
              </a:rPr>
              <a:t>GNI / Country’s Population Size = Per Capita Income</a:t>
            </a:r>
          </a:p>
        </p:txBody>
      </p:sp>
      <p:sp>
        <p:nvSpPr>
          <p:cNvPr id="52231" name="Text Box 12"/>
          <p:cNvSpPr txBox="1">
            <a:spLocks noChangeArrowheads="1"/>
          </p:cNvSpPr>
          <p:nvPr/>
        </p:nvSpPr>
        <p:spPr bwMode="auto">
          <a:xfrm>
            <a:off x="2209800" y="3108325"/>
            <a:ext cx="184150" cy="641350"/>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endParaRPr lang="en-US" dirty="0">
              <a:latin typeface="+mn-lt"/>
            </a:endParaRPr>
          </a:p>
        </p:txBody>
      </p:sp>
      <p:sp>
        <p:nvSpPr>
          <p:cNvPr id="42" name="Text Box 14"/>
          <p:cNvSpPr txBox="1">
            <a:spLocks noChangeArrowheads="1"/>
          </p:cNvSpPr>
          <p:nvPr/>
        </p:nvSpPr>
        <p:spPr bwMode="auto">
          <a:xfrm>
            <a:off x="2094833" y="2940050"/>
            <a:ext cx="4617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altLang="en-US" b="1" dirty="0">
                <a:latin typeface="+mn-lt"/>
              </a:rPr>
              <a:t>+</a:t>
            </a:r>
          </a:p>
        </p:txBody>
      </p:sp>
      <p:sp>
        <p:nvSpPr>
          <p:cNvPr id="43" name="Text Box 15"/>
          <p:cNvSpPr txBox="1">
            <a:spLocks noChangeArrowheads="1"/>
          </p:cNvSpPr>
          <p:nvPr/>
        </p:nvSpPr>
        <p:spPr bwMode="auto">
          <a:xfrm>
            <a:off x="4877720" y="3092450"/>
            <a:ext cx="46171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altLang="en-US" b="1" dirty="0">
                <a:latin typeface="+mn-lt"/>
              </a:rPr>
              <a:t>=</a:t>
            </a:r>
          </a:p>
        </p:txBody>
      </p:sp>
    </p:spTree>
    <p:custDataLst>
      <p:tags r:id="rId1"/>
    </p:custDataLst>
    <p:extLst>
      <p:ext uri="{BB962C8B-B14F-4D97-AF65-F5344CB8AC3E}">
        <p14:creationId xmlns:p14="http://schemas.microsoft.com/office/powerpoint/2010/main" val="6188683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ox(out)">
                                      <p:cBhvr>
                                        <p:cTn id="7" dur="500"/>
                                        <p:tgtEl>
                                          <p:spTgt spid="4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box(out)">
                                      <p:cBhvr>
                                        <p:cTn id="2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utoUpdateAnimBg="0"/>
      <p:bldP spid="42" grpId="0" autoUpdateAnimBg="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en-US" dirty="0"/>
              <a:t>Technology Adoption Races across Continents</a:t>
            </a:r>
          </a:p>
        </p:txBody>
      </p:sp>
      <p:sp>
        <p:nvSpPr>
          <p:cNvPr id="15" name="Rounded Rectangle 14"/>
          <p:cNvSpPr/>
          <p:nvPr/>
        </p:nvSpPr>
        <p:spPr bwMode="auto">
          <a:xfrm>
            <a:off x="2667000" y="4422775"/>
            <a:ext cx="3810000" cy="1143000"/>
          </a:xfrm>
          <a:prstGeom prst="round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fontAlgn="auto">
              <a:spcBef>
                <a:spcPts val="0"/>
              </a:spcBef>
              <a:spcAft>
                <a:spcPts val="0"/>
              </a:spcAft>
              <a:defRPr/>
            </a:pPr>
            <a:r>
              <a:rPr lang="en-US" sz="2400" b="1" kern="0" dirty="0">
                <a:cs typeface="Arial" pitchFamily="34" charset="0"/>
              </a:rPr>
              <a:t>Technology Indicators</a:t>
            </a:r>
          </a:p>
        </p:txBody>
      </p:sp>
      <p:cxnSp>
        <p:nvCxnSpPr>
          <p:cNvPr id="21" name="Straight Connector 20"/>
          <p:cNvCxnSpPr>
            <a:cxnSpLocks noChangeShapeType="1"/>
            <a:endCxn id="15" idx="0"/>
          </p:cNvCxnSpPr>
          <p:nvPr/>
        </p:nvCxnSpPr>
        <p:spPr bwMode="auto">
          <a:xfrm>
            <a:off x="3200400" y="3352800"/>
            <a:ext cx="1371600" cy="1069975"/>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23" name="Straight Connector 22"/>
          <p:cNvCxnSpPr>
            <a:cxnSpLocks noChangeShapeType="1"/>
            <a:endCxn id="15" idx="0"/>
          </p:cNvCxnSpPr>
          <p:nvPr/>
        </p:nvCxnSpPr>
        <p:spPr bwMode="auto">
          <a:xfrm rot="10800000" flipV="1">
            <a:off x="4572000" y="3352800"/>
            <a:ext cx="1600200" cy="1069975"/>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27" name="Flowchart: Alternate Process 26"/>
          <p:cNvSpPr/>
          <p:nvPr/>
        </p:nvSpPr>
        <p:spPr bwMode="auto">
          <a:xfrm>
            <a:off x="1600200" y="2136775"/>
            <a:ext cx="1905000" cy="1298575"/>
          </a:xfrm>
          <a:prstGeom prst="flowChartAlternateProcess">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fontAlgn="auto">
              <a:spcBef>
                <a:spcPts val="0"/>
              </a:spcBef>
              <a:spcAft>
                <a:spcPts val="0"/>
              </a:spcAft>
              <a:defRPr/>
            </a:pPr>
            <a:r>
              <a:rPr lang="en-US" sz="2200" b="1" kern="0" dirty="0">
                <a:solidFill>
                  <a:schemeClr val="tx1"/>
                </a:solidFill>
                <a:cs typeface="Arial" pitchFamily="34" charset="0"/>
              </a:rPr>
              <a:t>Cell phone</a:t>
            </a:r>
          </a:p>
        </p:txBody>
      </p:sp>
      <p:sp>
        <p:nvSpPr>
          <p:cNvPr id="28" name="Flowchart: Alternate Process 27"/>
          <p:cNvSpPr/>
          <p:nvPr/>
        </p:nvSpPr>
        <p:spPr bwMode="auto">
          <a:xfrm>
            <a:off x="5943600" y="2133600"/>
            <a:ext cx="1905000" cy="1298575"/>
          </a:xfrm>
          <a:prstGeom prst="flowChartAlternateProcess">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fontAlgn="auto">
              <a:spcBef>
                <a:spcPts val="0"/>
              </a:spcBef>
              <a:spcAft>
                <a:spcPts val="0"/>
              </a:spcAft>
              <a:defRPr/>
            </a:pPr>
            <a:r>
              <a:rPr lang="en-US" sz="2200" b="1" kern="0" dirty="0">
                <a:solidFill>
                  <a:schemeClr val="tx1"/>
                </a:solidFill>
                <a:cs typeface="Arial" pitchFamily="34" charset="0"/>
              </a:rPr>
              <a:t>Internet</a:t>
            </a:r>
          </a:p>
        </p:txBody>
      </p:sp>
    </p:spTree>
    <p:custDataLst>
      <p:tags r:id="rId1"/>
    </p:custDataLst>
    <p:extLst>
      <p:ext uri="{BB962C8B-B14F-4D97-AF65-F5344CB8AC3E}">
        <p14:creationId xmlns:p14="http://schemas.microsoft.com/office/powerpoint/2010/main" val="65589351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7"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76200"/>
            <a:ext cx="8229600" cy="1398587"/>
          </a:xfrm>
        </p:spPr>
        <p:txBody>
          <a:bodyPr>
            <a:noAutofit/>
          </a:bodyPr>
          <a:lstStyle/>
          <a:p>
            <a:r>
              <a:rPr lang="en-US" sz="3200" dirty="0"/>
              <a:t>2010 Population (in millions) and Projected Percentage Change by State 2010–2020 (Exhibit 3-5)</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023" y="1524000"/>
            <a:ext cx="7313577" cy="4700016"/>
          </a:xfrm>
          <a:prstGeom prst="rect">
            <a:avLst/>
          </a:prstGeom>
        </p:spPr>
      </p:pic>
      <p:sp>
        <p:nvSpPr>
          <p:cNvPr id="3" name="TextBox 2"/>
          <p:cNvSpPr txBox="1"/>
          <p:nvPr/>
        </p:nvSpPr>
        <p:spPr>
          <a:xfrm>
            <a:off x="609600" y="6224016"/>
            <a:ext cx="8229600" cy="246221"/>
          </a:xfrm>
          <a:prstGeom prst="rect">
            <a:avLst/>
          </a:prstGeom>
          <a:noFill/>
        </p:spPr>
        <p:txBody>
          <a:bodyPr wrap="square" rtlCol="0">
            <a:spAutoFit/>
          </a:bodyPr>
          <a:lstStyle/>
          <a:p>
            <a:pPr algn="l"/>
            <a:r>
              <a:rPr lang="en-US" sz="1000" i="1" dirty="0"/>
              <a:t>Source: Data from Weldon Cooper Center for Public Service, University of Virginia, Demographics &amp; Workforce Group, May 2016 update.</a:t>
            </a:r>
            <a:endParaRPr lang="en-US" sz="1000" dirty="0"/>
          </a:p>
        </p:txBody>
      </p:sp>
    </p:spTree>
    <p:custDataLst>
      <p:tags r:id="rId1"/>
    </p:custDataLst>
    <p:extLst>
      <p:ext uri="{BB962C8B-B14F-4D97-AF65-F5344CB8AC3E}">
        <p14:creationId xmlns:p14="http://schemas.microsoft.com/office/powerpoint/2010/main" val="1603521277"/>
      </p:ext>
    </p:extLst>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Line 8"/>
          <p:cNvSpPr>
            <a:spLocks noChangeShapeType="1"/>
          </p:cNvSpPr>
          <p:nvPr/>
        </p:nvSpPr>
        <p:spPr bwMode="auto">
          <a:xfrm flipH="1">
            <a:off x="3124200" y="6172200"/>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8" name="Line 8"/>
          <p:cNvSpPr>
            <a:spLocks noChangeShapeType="1"/>
          </p:cNvSpPr>
          <p:nvPr/>
        </p:nvSpPr>
        <p:spPr bwMode="auto">
          <a:xfrm flipH="1">
            <a:off x="3733800" y="3429000"/>
            <a:ext cx="457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5299" name="Rectangle 2"/>
          <p:cNvSpPr>
            <a:spLocks noGrp="1" noChangeArrowheads="1"/>
          </p:cNvSpPr>
          <p:nvPr>
            <p:ph type="title"/>
          </p:nvPr>
        </p:nvSpPr>
        <p:spPr/>
        <p:txBody>
          <a:bodyPr>
            <a:normAutofit fontScale="90000"/>
          </a:bodyPr>
          <a:lstStyle/>
          <a:p>
            <a:r>
              <a:rPr lang="en-US" dirty="0"/>
              <a:t>Population Trends in the U.S. Consumer Market</a:t>
            </a:r>
          </a:p>
        </p:txBody>
      </p:sp>
      <p:sp>
        <p:nvSpPr>
          <p:cNvPr id="9" name="AutoShape 12">
            <a:hlinkHover r:id="" action="ppaction://macro?name=changecolor"/>
          </p:cNvPr>
          <p:cNvSpPr>
            <a:spLocks noChangeArrowheads="1"/>
          </p:cNvSpPr>
          <p:nvPr/>
        </p:nvSpPr>
        <p:spPr bwMode="auto">
          <a:xfrm>
            <a:off x="4038600" y="1676400"/>
            <a:ext cx="4041775" cy="838200"/>
          </a:xfrm>
          <a:prstGeom prst="roundRect">
            <a:avLst>
              <a:gd name="adj" fmla="val 3159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Graying of America</a:t>
            </a:r>
          </a:p>
        </p:txBody>
      </p:sp>
      <p:sp>
        <p:nvSpPr>
          <p:cNvPr id="11" name="Line 14"/>
          <p:cNvSpPr>
            <a:spLocks noChangeShapeType="1"/>
          </p:cNvSpPr>
          <p:nvPr/>
        </p:nvSpPr>
        <p:spPr bwMode="auto">
          <a:xfrm flipH="1">
            <a:off x="2438400" y="1981200"/>
            <a:ext cx="161596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2" name="Oval 16"/>
          <p:cNvSpPr>
            <a:spLocks noChangeArrowheads="1"/>
          </p:cNvSpPr>
          <p:nvPr/>
        </p:nvSpPr>
        <p:spPr bwMode="auto">
          <a:xfrm>
            <a:off x="304800" y="1690687"/>
            <a:ext cx="2667000" cy="2525713"/>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cs typeface="Arial" pitchFamily="34" charset="0"/>
              </a:rPr>
              <a:t>Key Trends</a:t>
            </a:r>
          </a:p>
        </p:txBody>
      </p:sp>
      <p:sp>
        <p:nvSpPr>
          <p:cNvPr id="13" name="AutoShape 12">
            <a:hlinkHover r:id="" action="ppaction://macro?name=changecolor"/>
          </p:cNvPr>
          <p:cNvSpPr>
            <a:spLocks noChangeArrowheads="1"/>
          </p:cNvSpPr>
          <p:nvPr/>
        </p:nvSpPr>
        <p:spPr bwMode="auto">
          <a:xfrm>
            <a:off x="4038600" y="2971800"/>
            <a:ext cx="4041775" cy="838200"/>
          </a:xfrm>
          <a:prstGeom prst="roundRect">
            <a:avLst>
              <a:gd name="adj" fmla="val 3159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Generation X – fewer in number</a:t>
            </a:r>
          </a:p>
        </p:txBody>
      </p:sp>
      <p:sp>
        <p:nvSpPr>
          <p:cNvPr id="14" name="AutoShape 12">
            <a:hlinkHover r:id="" action="ppaction://macro?name=changecolor"/>
          </p:cNvPr>
          <p:cNvSpPr>
            <a:spLocks noChangeArrowheads="1"/>
          </p:cNvSpPr>
          <p:nvPr/>
        </p:nvSpPr>
        <p:spPr bwMode="auto">
          <a:xfrm>
            <a:off x="4038600" y="4191268"/>
            <a:ext cx="4041775" cy="930275"/>
          </a:xfrm>
          <a:prstGeom prst="roundRect">
            <a:avLst>
              <a:gd name="adj" fmla="val 3159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Generation Y – techno savvy </a:t>
            </a:r>
          </a:p>
        </p:txBody>
      </p:sp>
      <p:sp>
        <p:nvSpPr>
          <p:cNvPr id="15" name="Line 13"/>
          <p:cNvSpPr>
            <a:spLocks noChangeShapeType="1"/>
          </p:cNvSpPr>
          <p:nvPr/>
        </p:nvSpPr>
        <p:spPr bwMode="auto">
          <a:xfrm>
            <a:off x="3505200" y="1981200"/>
            <a:ext cx="0" cy="2819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6" name="Line 8"/>
          <p:cNvSpPr>
            <a:spLocks noChangeShapeType="1"/>
          </p:cNvSpPr>
          <p:nvPr/>
        </p:nvSpPr>
        <p:spPr bwMode="auto">
          <a:xfrm flipH="1">
            <a:off x="3505200" y="4800600"/>
            <a:ext cx="533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7" name="Line 13"/>
          <p:cNvSpPr>
            <a:spLocks noChangeShapeType="1"/>
          </p:cNvSpPr>
          <p:nvPr/>
        </p:nvSpPr>
        <p:spPr bwMode="auto">
          <a:xfrm>
            <a:off x="3733800" y="1981200"/>
            <a:ext cx="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9" name="AutoShape 12">
            <a:hlinkHover r:id="" action="ppaction://macro?name=changecolor"/>
          </p:cNvPr>
          <p:cNvSpPr>
            <a:spLocks noChangeArrowheads="1"/>
          </p:cNvSpPr>
          <p:nvPr/>
        </p:nvSpPr>
        <p:spPr bwMode="auto">
          <a:xfrm>
            <a:off x="4119844" y="5502811"/>
            <a:ext cx="4041775" cy="930275"/>
          </a:xfrm>
          <a:prstGeom prst="roundRect">
            <a:avLst>
              <a:gd name="adj" fmla="val 3159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Generation Z – cautious</a:t>
            </a:r>
          </a:p>
        </p:txBody>
      </p:sp>
      <p:sp>
        <p:nvSpPr>
          <p:cNvPr id="20" name="Line 13"/>
          <p:cNvSpPr>
            <a:spLocks noChangeShapeType="1"/>
          </p:cNvSpPr>
          <p:nvPr/>
        </p:nvSpPr>
        <p:spPr bwMode="auto">
          <a:xfrm>
            <a:off x="3124200" y="1981200"/>
            <a:ext cx="0" cy="419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Tree>
    <p:custDataLst>
      <p:tags r:id="rId1"/>
    </p:custDataLst>
    <p:extLst>
      <p:ext uri="{BB962C8B-B14F-4D97-AF65-F5344CB8AC3E}">
        <p14:creationId xmlns:p14="http://schemas.microsoft.com/office/powerpoint/2010/main" val="3669059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9"/>
                                        </p:tgtEl>
                                        <p:attrNameLst>
                                          <p:attrName>style.color</p:attrName>
                                        </p:attrNameLst>
                                      </p:cBhvr>
                                      <p:by>
                                        <p:hsl h="0" s="-70588" l="0"/>
                                      </p:by>
                                    </p:animClr>
                                    <p:animClr clrSpc="hsl" dir="cw">
                                      <p:cBhvr>
                                        <p:cTn id="21" dur="500" fill="hold"/>
                                        <p:tgtEl>
                                          <p:spTgt spid="9"/>
                                        </p:tgtEl>
                                        <p:attrNameLst>
                                          <p:attrName>fillcolor</p:attrName>
                                        </p:attrNameLst>
                                      </p:cBhvr>
                                      <p:by>
                                        <p:hsl h="0" s="-70588" l="0"/>
                                      </p:by>
                                    </p:animClr>
                                    <p:animClr clrSpc="hsl" dir="cw">
                                      <p:cBhvr>
                                        <p:cTn id="22" dur="500" fill="hold"/>
                                        <p:tgtEl>
                                          <p:spTgt spid="9"/>
                                        </p:tgtEl>
                                        <p:attrNameLst>
                                          <p:attrName>stroke.color</p:attrName>
                                        </p:attrNameLst>
                                      </p:cBhvr>
                                      <p:by>
                                        <p:hsl h="0" s="-70588" l="0"/>
                                      </p:by>
                                    </p:animClr>
                                    <p:set>
                                      <p:cBhvr>
                                        <p:cTn id="23" dur="500" fill="hold"/>
                                        <p:tgtEl>
                                          <p:spTgt spid="9"/>
                                        </p:tgtEl>
                                        <p:attrNameLst>
                                          <p:attrName>fill.type</p:attrName>
                                        </p:attrNameLst>
                                      </p:cBhvr>
                                      <p:to>
                                        <p:strVal val="solid"/>
                                      </p:to>
                                    </p:set>
                                  </p:childTnLst>
                                </p:cTn>
                              </p:par>
                              <p:par>
                                <p:cTn id="24" presetID="22" presetClass="entr" presetSubtype="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nodeType="afterGroup">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mph" presetSubtype="0" fill="hold" grpId="1" nodeType="clickEffect">
                                  <p:stCondLst>
                                    <p:cond delay="0"/>
                                  </p:stCondLst>
                                  <p:childTnLst>
                                    <p:animClr clrSpc="hsl" dir="cw">
                                      <p:cBhvr override="childStyle">
                                        <p:cTn id="38" dur="500" fill="hold"/>
                                        <p:tgtEl>
                                          <p:spTgt spid="13"/>
                                        </p:tgtEl>
                                        <p:attrNameLst>
                                          <p:attrName>style.color</p:attrName>
                                        </p:attrNameLst>
                                      </p:cBhvr>
                                      <p:by>
                                        <p:hsl h="0" s="-70588" l="0"/>
                                      </p:by>
                                    </p:animClr>
                                    <p:animClr clrSpc="hsl" dir="cw">
                                      <p:cBhvr>
                                        <p:cTn id="39" dur="500" fill="hold"/>
                                        <p:tgtEl>
                                          <p:spTgt spid="13"/>
                                        </p:tgtEl>
                                        <p:attrNameLst>
                                          <p:attrName>fillcolor</p:attrName>
                                        </p:attrNameLst>
                                      </p:cBhvr>
                                      <p:by>
                                        <p:hsl h="0" s="-70588" l="0"/>
                                      </p:by>
                                    </p:animClr>
                                    <p:animClr clrSpc="hsl" dir="cw">
                                      <p:cBhvr>
                                        <p:cTn id="40" dur="500" fill="hold"/>
                                        <p:tgtEl>
                                          <p:spTgt spid="13"/>
                                        </p:tgtEl>
                                        <p:attrNameLst>
                                          <p:attrName>stroke.color</p:attrName>
                                        </p:attrNameLst>
                                      </p:cBhvr>
                                      <p:by>
                                        <p:hsl h="0" s="-70588" l="0"/>
                                      </p:by>
                                    </p:animClr>
                                    <p:set>
                                      <p:cBhvr>
                                        <p:cTn id="41" dur="500" fill="hold"/>
                                        <p:tgtEl>
                                          <p:spTgt spid="13"/>
                                        </p:tgtEl>
                                        <p:attrNameLst>
                                          <p:attrName>fill.type</p:attrName>
                                        </p:attrNameLst>
                                      </p:cBhvr>
                                      <p:to>
                                        <p:strVal val="solid"/>
                                      </p:to>
                                    </p:set>
                                  </p:childTnLst>
                                </p:cTn>
                              </p:par>
                              <p:par>
                                <p:cTn id="42" presetID="22" presetClass="entr" presetSubtype="1"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nodeType="afterGroup">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5" presetClass="emph" presetSubtype="0" fill="hold" grpId="1" nodeType="clickEffect">
                                  <p:stCondLst>
                                    <p:cond delay="0"/>
                                  </p:stCondLst>
                                  <p:childTnLst>
                                    <p:animClr clrSpc="hsl" dir="cw">
                                      <p:cBhvr override="childStyle">
                                        <p:cTn id="56" dur="500" fill="hold"/>
                                        <p:tgtEl>
                                          <p:spTgt spid="14"/>
                                        </p:tgtEl>
                                        <p:attrNameLst>
                                          <p:attrName>style.color</p:attrName>
                                        </p:attrNameLst>
                                      </p:cBhvr>
                                      <p:by>
                                        <p:hsl h="0" s="-70588" l="0"/>
                                      </p:by>
                                    </p:animClr>
                                    <p:animClr clrSpc="hsl" dir="cw">
                                      <p:cBhvr>
                                        <p:cTn id="57" dur="500" fill="hold"/>
                                        <p:tgtEl>
                                          <p:spTgt spid="14"/>
                                        </p:tgtEl>
                                        <p:attrNameLst>
                                          <p:attrName>fillcolor</p:attrName>
                                        </p:attrNameLst>
                                      </p:cBhvr>
                                      <p:by>
                                        <p:hsl h="0" s="-70588" l="0"/>
                                      </p:by>
                                    </p:animClr>
                                    <p:animClr clrSpc="hsl" dir="cw">
                                      <p:cBhvr>
                                        <p:cTn id="58" dur="500" fill="hold"/>
                                        <p:tgtEl>
                                          <p:spTgt spid="14"/>
                                        </p:tgtEl>
                                        <p:attrNameLst>
                                          <p:attrName>stroke.color</p:attrName>
                                        </p:attrNameLst>
                                      </p:cBhvr>
                                      <p:by>
                                        <p:hsl h="0" s="-70588" l="0"/>
                                      </p:by>
                                    </p:animClr>
                                    <p:set>
                                      <p:cBhvr>
                                        <p:cTn id="59" dur="500" fill="hold"/>
                                        <p:tgtEl>
                                          <p:spTgt spid="14"/>
                                        </p:tgtEl>
                                        <p:attrNameLst>
                                          <p:attrName>fill.type</p:attrName>
                                        </p:attrNameLst>
                                      </p:cBhvr>
                                      <p:to>
                                        <p:strVal val="solid"/>
                                      </p:to>
                                    </p:set>
                                  </p:childTnLst>
                                </p:cTn>
                              </p:par>
                              <p:par>
                                <p:cTn id="60" presetID="22" presetClass="entr" presetSubtype="1"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up)">
                                      <p:cBhvr>
                                        <p:cTn id="62" dur="500"/>
                                        <p:tgtEl>
                                          <p:spTgt spid="2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8" grpId="0" animBg="1"/>
      <p:bldP spid="9" grpId="0" animBg="1"/>
      <p:bldP spid="9" grpId="1" animBg="1"/>
      <p:bldP spid="11" grpId="0" animBg="1"/>
      <p:bldP spid="12" grpId="0" animBg="1" autoUpdateAnimBg="0"/>
      <p:bldP spid="13" grpId="0" animBg="1"/>
      <p:bldP spid="13" grpId="1" animBg="1"/>
      <p:bldP spid="14" grpId="0" animBg="1"/>
      <p:bldP spid="14" grpId="1" animBg="1"/>
      <p:bldP spid="15" grpId="0" animBg="1"/>
      <p:bldP spid="16" grpId="0" animBg="1"/>
      <p:bldP spid="17" grpId="0" animBg="1"/>
      <p:bldP spid="19" grpId="0"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fontScale="90000"/>
          </a:bodyPr>
          <a:lstStyle/>
          <a:p>
            <a:r>
              <a:rPr lang="en-US" dirty="0"/>
              <a:t>Screening Criteria Help Narrow Down to Specific Strategies</a:t>
            </a:r>
          </a:p>
        </p:txBody>
      </p:sp>
      <p:sp>
        <p:nvSpPr>
          <p:cNvPr id="58371" name="Oval 7"/>
          <p:cNvSpPr>
            <a:spLocks noChangeArrowheads="1"/>
          </p:cNvSpPr>
          <p:nvPr/>
        </p:nvSpPr>
        <p:spPr bwMode="auto">
          <a:xfrm>
            <a:off x="2743200" y="2209800"/>
            <a:ext cx="3657600" cy="16002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cs typeface="Arial" pitchFamily="34" charset="0"/>
              </a:rPr>
              <a:t>Product-Market </a:t>
            </a:r>
          </a:p>
          <a:p>
            <a:r>
              <a:rPr lang="en-US" sz="2800" b="1" dirty="0">
                <a:cs typeface="Arial" pitchFamily="34" charset="0"/>
              </a:rPr>
              <a:t>Screening Criteria</a:t>
            </a:r>
          </a:p>
        </p:txBody>
      </p:sp>
      <p:sp>
        <p:nvSpPr>
          <p:cNvPr id="13" name="AutoShape 6"/>
          <p:cNvSpPr>
            <a:spLocks noChangeArrowheads="1"/>
          </p:cNvSpPr>
          <p:nvPr/>
        </p:nvSpPr>
        <p:spPr bwMode="auto">
          <a:xfrm>
            <a:off x="685800" y="3657600"/>
            <a:ext cx="3200400" cy="17526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Qualitative Criteria</a:t>
            </a:r>
          </a:p>
        </p:txBody>
      </p:sp>
      <p:sp>
        <p:nvSpPr>
          <p:cNvPr id="14" name="AutoShape 8"/>
          <p:cNvSpPr>
            <a:spLocks noChangeArrowheads="1"/>
          </p:cNvSpPr>
          <p:nvPr/>
        </p:nvSpPr>
        <p:spPr bwMode="auto">
          <a:xfrm>
            <a:off x="5257800" y="3657600"/>
            <a:ext cx="3200400" cy="17526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Quantitative Criteria</a:t>
            </a:r>
          </a:p>
        </p:txBody>
      </p:sp>
    </p:spTree>
    <p:custDataLst>
      <p:tags r:id="rId1"/>
    </p:custDataLst>
    <p:extLst>
      <p:ext uri="{BB962C8B-B14F-4D97-AF65-F5344CB8AC3E}">
        <p14:creationId xmlns:p14="http://schemas.microsoft.com/office/powerpoint/2010/main" val="5113327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4"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76200"/>
            <a:ext cx="8686800" cy="1398587"/>
          </a:xfrm>
        </p:spPr>
        <p:txBody>
          <a:bodyPr>
            <a:normAutofit/>
          </a:bodyPr>
          <a:lstStyle/>
          <a:p>
            <a:r>
              <a:rPr lang="en-US" sz="3600" dirty="0"/>
              <a:t>General Electric’s Strategic Planning Grid </a:t>
            </a:r>
            <a:r>
              <a:rPr lang="en-US" altLang="en-US" sz="3600" dirty="0"/>
              <a:t>(Exhibit 3-7)</a:t>
            </a:r>
            <a:endParaRPr lang="en-US" sz="3600" dirty="0"/>
          </a:p>
        </p:txBody>
      </p:sp>
      <p:sp>
        <p:nvSpPr>
          <p:cNvPr id="60419" name="Rectangle 2"/>
          <p:cNvSpPr>
            <a:spLocks noChangeArrowheads="1"/>
          </p:cNvSpPr>
          <p:nvPr/>
        </p:nvSpPr>
        <p:spPr bwMode="auto">
          <a:xfrm>
            <a:off x="8229600" y="3048000"/>
            <a:ext cx="644525" cy="1881187"/>
          </a:xfrm>
          <a:prstGeom prst="rect">
            <a:avLst/>
          </a:prstGeom>
          <a:solidFill>
            <a:srgbClr val="FFF05B"/>
          </a:solidFill>
          <a:ln w="3175">
            <a:solidFill>
              <a:schemeClr val="tx1"/>
            </a:solidFill>
            <a:miter lim="800000"/>
            <a:headEnd/>
            <a:tailEnd/>
          </a:ln>
        </p:spPr>
        <p:txBody>
          <a:bodyPr wrap="none" anchor="ctr"/>
          <a:lstStyle/>
          <a:p>
            <a:endParaRPr lang="en-US" dirty="0"/>
          </a:p>
        </p:txBody>
      </p:sp>
      <p:sp>
        <p:nvSpPr>
          <p:cNvPr id="60420" name="Rectangle 7"/>
          <p:cNvSpPr>
            <a:spLocks noChangeArrowheads="1"/>
          </p:cNvSpPr>
          <p:nvPr/>
        </p:nvSpPr>
        <p:spPr bwMode="auto">
          <a:xfrm rot="-5400000">
            <a:off x="-710406" y="3950494"/>
            <a:ext cx="30734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2400" b="1" dirty="0"/>
              <a:t>Business</a:t>
            </a:r>
            <a:r>
              <a:rPr lang="en-US" sz="2400" b="1" dirty="0">
                <a:solidFill>
                  <a:schemeClr val="bg1"/>
                </a:solidFill>
              </a:rPr>
              <a:t> </a:t>
            </a:r>
            <a:r>
              <a:rPr lang="en-US" sz="2400" b="1" dirty="0"/>
              <a:t>Strengths</a:t>
            </a:r>
          </a:p>
        </p:txBody>
      </p:sp>
      <p:sp>
        <p:nvSpPr>
          <p:cNvPr id="60421" name="Rectangle 8"/>
          <p:cNvSpPr>
            <a:spLocks noChangeArrowheads="1"/>
          </p:cNvSpPr>
          <p:nvPr/>
        </p:nvSpPr>
        <p:spPr bwMode="auto">
          <a:xfrm>
            <a:off x="2138363" y="1362075"/>
            <a:ext cx="3593742" cy="4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2400" b="1" dirty="0"/>
              <a:t>Industry Attractiveness</a:t>
            </a:r>
          </a:p>
        </p:txBody>
      </p:sp>
      <p:sp>
        <p:nvSpPr>
          <p:cNvPr id="60422" name="Rectangle 9"/>
          <p:cNvSpPr>
            <a:spLocks noChangeArrowheads="1"/>
          </p:cNvSpPr>
          <p:nvPr/>
        </p:nvSpPr>
        <p:spPr bwMode="auto">
          <a:xfrm rot="-5400000">
            <a:off x="881388" y="2628080"/>
            <a:ext cx="75341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2000" b="1" dirty="0"/>
              <a:t>High</a:t>
            </a:r>
          </a:p>
        </p:txBody>
      </p:sp>
      <p:sp>
        <p:nvSpPr>
          <p:cNvPr id="60423" name="Rectangle 10"/>
          <p:cNvSpPr>
            <a:spLocks noChangeArrowheads="1"/>
          </p:cNvSpPr>
          <p:nvPr/>
        </p:nvSpPr>
        <p:spPr bwMode="auto">
          <a:xfrm rot="-5400000">
            <a:off x="682615" y="3971105"/>
            <a:ext cx="1150957"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2000" b="1" dirty="0"/>
              <a:t>Medium</a:t>
            </a:r>
          </a:p>
        </p:txBody>
      </p:sp>
      <p:sp>
        <p:nvSpPr>
          <p:cNvPr id="60424" name="Rectangle 11"/>
          <p:cNvSpPr>
            <a:spLocks noChangeArrowheads="1"/>
          </p:cNvSpPr>
          <p:nvPr/>
        </p:nvSpPr>
        <p:spPr bwMode="auto">
          <a:xfrm rot="-5400000">
            <a:off x="910242" y="5239518"/>
            <a:ext cx="69570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2000" b="1" dirty="0"/>
              <a:t>Low</a:t>
            </a:r>
          </a:p>
        </p:txBody>
      </p:sp>
      <p:sp>
        <p:nvSpPr>
          <p:cNvPr id="60425" name="Rectangle 12"/>
          <p:cNvSpPr>
            <a:spLocks noChangeArrowheads="1"/>
          </p:cNvSpPr>
          <p:nvPr/>
        </p:nvSpPr>
        <p:spPr bwMode="auto">
          <a:xfrm>
            <a:off x="1909295" y="1797050"/>
            <a:ext cx="75341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lnSpc>
                <a:spcPct val="90000"/>
              </a:lnSpc>
            </a:pPr>
            <a:r>
              <a:rPr lang="en-US" sz="2000" b="1" dirty="0"/>
              <a:t>High</a:t>
            </a:r>
          </a:p>
        </p:txBody>
      </p:sp>
      <p:sp>
        <p:nvSpPr>
          <p:cNvPr id="60426" name="Rectangle 13"/>
          <p:cNvSpPr>
            <a:spLocks noChangeArrowheads="1"/>
          </p:cNvSpPr>
          <p:nvPr/>
        </p:nvSpPr>
        <p:spPr bwMode="auto">
          <a:xfrm>
            <a:off x="3412322" y="1797050"/>
            <a:ext cx="1150957"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lnSpc>
                <a:spcPct val="90000"/>
              </a:lnSpc>
            </a:pPr>
            <a:r>
              <a:rPr lang="en-US" sz="2000" b="1" dirty="0"/>
              <a:t>Medium</a:t>
            </a:r>
          </a:p>
        </p:txBody>
      </p:sp>
      <p:sp>
        <p:nvSpPr>
          <p:cNvPr id="60427" name="Rectangle 14"/>
          <p:cNvSpPr>
            <a:spLocks noChangeArrowheads="1"/>
          </p:cNvSpPr>
          <p:nvPr/>
        </p:nvSpPr>
        <p:spPr bwMode="auto">
          <a:xfrm>
            <a:off x="5483036" y="1797050"/>
            <a:ext cx="69570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lnSpc>
                <a:spcPct val="90000"/>
              </a:lnSpc>
            </a:pPr>
            <a:r>
              <a:rPr lang="en-US" sz="2000" b="1" dirty="0"/>
              <a:t>Low</a:t>
            </a:r>
          </a:p>
        </p:txBody>
      </p:sp>
      <p:sp>
        <p:nvSpPr>
          <p:cNvPr id="60428" name="Rectangle 15"/>
          <p:cNvSpPr>
            <a:spLocks noChangeArrowheads="1"/>
          </p:cNvSpPr>
          <p:nvPr/>
        </p:nvSpPr>
        <p:spPr bwMode="auto">
          <a:xfrm>
            <a:off x="6867525" y="3224212"/>
            <a:ext cx="1362554" cy="33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1800" b="1" dirty="0"/>
              <a:t>No Growth</a:t>
            </a:r>
          </a:p>
        </p:txBody>
      </p:sp>
      <p:sp>
        <p:nvSpPr>
          <p:cNvPr id="60429" name="Rectangle 16"/>
          <p:cNvSpPr>
            <a:spLocks noChangeArrowheads="1"/>
          </p:cNvSpPr>
          <p:nvPr/>
        </p:nvSpPr>
        <p:spPr bwMode="auto">
          <a:xfrm>
            <a:off x="6905625" y="3810000"/>
            <a:ext cx="1336905" cy="33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1800" b="1" dirty="0"/>
              <a:t>Borderline</a:t>
            </a:r>
          </a:p>
        </p:txBody>
      </p:sp>
      <p:sp>
        <p:nvSpPr>
          <p:cNvPr id="60430" name="Rectangle 17"/>
          <p:cNvSpPr>
            <a:spLocks noChangeArrowheads="1"/>
          </p:cNvSpPr>
          <p:nvPr/>
        </p:nvSpPr>
        <p:spPr bwMode="auto">
          <a:xfrm>
            <a:off x="7223125" y="4373562"/>
            <a:ext cx="990657" cy="33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l" eaLnBrk="0" hangingPunct="0">
              <a:lnSpc>
                <a:spcPct val="90000"/>
              </a:lnSpc>
            </a:pPr>
            <a:r>
              <a:rPr lang="en-US" sz="1800" b="1" dirty="0"/>
              <a:t>Growth</a:t>
            </a:r>
          </a:p>
        </p:txBody>
      </p:sp>
      <p:grpSp>
        <p:nvGrpSpPr>
          <p:cNvPr id="2" name="Group 28"/>
          <p:cNvGrpSpPr>
            <a:grpSpLocks/>
          </p:cNvGrpSpPr>
          <p:nvPr/>
        </p:nvGrpSpPr>
        <p:grpSpPr bwMode="auto">
          <a:xfrm>
            <a:off x="1565275" y="2225675"/>
            <a:ext cx="3521075" cy="2809875"/>
            <a:chOff x="1565275" y="2225675"/>
            <a:chExt cx="3521075" cy="2809875"/>
          </a:xfrm>
        </p:grpSpPr>
        <p:sp>
          <p:nvSpPr>
            <p:cNvPr id="60444" name="AutoShape 19"/>
            <p:cNvSpPr>
              <a:spLocks noChangeArrowheads="1"/>
            </p:cNvSpPr>
            <p:nvPr/>
          </p:nvSpPr>
          <p:spPr bwMode="auto">
            <a:xfrm rot="5400000">
              <a:off x="1744662" y="2046288"/>
              <a:ext cx="1489075" cy="1847850"/>
            </a:xfrm>
            <a:prstGeom prst="cube">
              <a:avLst>
                <a:gd name="adj" fmla="val 11593"/>
              </a:avLst>
            </a:prstGeom>
            <a:solidFill>
              <a:srgbClr val="00B050"/>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sp>
          <p:nvSpPr>
            <p:cNvPr id="60445" name="AutoShape 20"/>
            <p:cNvSpPr>
              <a:spLocks noChangeArrowheads="1"/>
            </p:cNvSpPr>
            <p:nvPr/>
          </p:nvSpPr>
          <p:spPr bwMode="auto">
            <a:xfrm rot="5400000">
              <a:off x="3416300" y="2044700"/>
              <a:ext cx="1489075" cy="1851025"/>
            </a:xfrm>
            <a:prstGeom prst="cube">
              <a:avLst>
                <a:gd name="adj" fmla="val 11593"/>
              </a:avLst>
            </a:prstGeom>
            <a:solidFill>
              <a:srgbClr val="00B050"/>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sp>
          <p:nvSpPr>
            <p:cNvPr id="60446" name="AutoShape 21"/>
            <p:cNvSpPr>
              <a:spLocks noChangeArrowheads="1"/>
            </p:cNvSpPr>
            <p:nvPr/>
          </p:nvSpPr>
          <p:spPr bwMode="auto">
            <a:xfrm rot="5400000">
              <a:off x="1744662" y="3367088"/>
              <a:ext cx="1489075" cy="1847850"/>
            </a:xfrm>
            <a:prstGeom prst="cube">
              <a:avLst>
                <a:gd name="adj" fmla="val 11593"/>
              </a:avLst>
            </a:prstGeom>
            <a:solidFill>
              <a:srgbClr val="00B050"/>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grpSp>
      <p:grpSp>
        <p:nvGrpSpPr>
          <p:cNvPr id="3" name="Group 22"/>
          <p:cNvGrpSpPr>
            <a:grpSpLocks/>
          </p:cNvGrpSpPr>
          <p:nvPr/>
        </p:nvGrpSpPr>
        <p:grpSpPr bwMode="auto">
          <a:xfrm>
            <a:off x="1565275" y="2222500"/>
            <a:ext cx="5176838" cy="4124325"/>
            <a:chOff x="986" y="1400"/>
            <a:chExt cx="3261" cy="2598"/>
          </a:xfrm>
          <a:effectLst/>
        </p:grpSpPr>
        <p:grpSp>
          <p:nvGrpSpPr>
            <p:cNvPr id="60440" name="Group 23"/>
            <p:cNvGrpSpPr>
              <a:grpSpLocks/>
            </p:cNvGrpSpPr>
            <p:nvPr/>
          </p:nvGrpSpPr>
          <p:grpSpPr bwMode="auto">
            <a:xfrm>
              <a:off x="986" y="2234"/>
              <a:ext cx="2218" cy="1764"/>
              <a:chOff x="986" y="2234"/>
              <a:chExt cx="2218" cy="1764"/>
            </a:xfrm>
          </p:grpSpPr>
          <p:sp>
            <p:nvSpPr>
              <p:cNvPr id="60442" name="AutoShape 24"/>
              <p:cNvSpPr>
                <a:spLocks noChangeArrowheads="1"/>
              </p:cNvSpPr>
              <p:nvPr/>
            </p:nvSpPr>
            <p:spPr bwMode="auto">
              <a:xfrm rot="5400000">
                <a:off x="2152" y="2120"/>
                <a:ext cx="938" cy="1166"/>
              </a:xfrm>
              <a:prstGeom prst="cube">
                <a:avLst>
                  <a:gd name="adj" fmla="val 11593"/>
                </a:avLst>
              </a:prstGeom>
              <a:solidFill>
                <a:srgbClr val="FFDB69"/>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a:endParaRPr lang="en-US" sz="1700" b="1" dirty="0"/>
              </a:p>
            </p:txBody>
          </p:sp>
          <p:sp>
            <p:nvSpPr>
              <p:cNvPr id="60443" name="AutoShape 25"/>
              <p:cNvSpPr>
                <a:spLocks noChangeArrowheads="1"/>
              </p:cNvSpPr>
              <p:nvPr/>
            </p:nvSpPr>
            <p:spPr bwMode="auto">
              <a:xfrm rot="5400000">
                <a:off x="1099" y="2947"/>
                <a:ext cx="938" cy="1164"/>
              </a:xfrm>
              <a:prstGeom prst="cube">
                <a:avLst>
                  <a:gd name="adj" fmla="val 11593"/>
                </a:avLst>
              </a:prstGeom>
              <a:solidFill>
                <a:srgbClr val="FFDB69"/>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grpSp>
        <p:sp>
          <p:nvSpPr>
            <p:cNvPr id="60441" name="AutoShape 26"/>
            <p:cNvSpPr>
              <a:spLocks noChangeArrowheads="1"/>
            </p:cNvSpPr>
            <p:nvPr/>
          </p:nvSpPr>
          <p:spPr bwMode="auto">
            <a:xfrm rot="5400000">
              <a:off x="3201" y="1288"/>
              <a:ext cx="934" cy="1158"/>
            </a:xfrm>
            <a:prstGeom prst="cube">
              <a:avLst>
                <a:gd name="adj" fmla="val 10769"/>
              </a:avLst>
            </a:prstGeom>
            <a:solidFill>
              <a:srgbClr val="FFDB69"/>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a:endParaRPr lang="en-US" sz="1700" b="1" dirty="0"/>
            </a:p>
          </p:txBody>
        </p:sp>
      </p:grpSp>
      <p:grpSp>
        <p:nvGrpSpPr>
          <p:cNvPr id="5" name="Group 29"/>
          <p:cNvGrpSpPr>
            <a:grpSpLocks/>
          </p:cNvGrpSpPr>
          <p:nvPr/>
        </p:nvGrpSpPr>
        <p:grpSpPr bwMode="auto">
          <a:xfrm>
            <a:off x="3222625" y="3543300"/>
            <a:ext cx="3525838" cy="2803525"/>
            <a:chOff x="3222625" y="3543300"/>
            <a:chExt cx="3525838" cy="2803525"/>
          </a:xfrm>
          <a:effectLst/>
        </p:grpSpPr>
        <p:sp>
          <p:nvSpPr>
            <p:cNvPr id="60437" name="AutoShape 28"/>
            <p:cNvSpPr>
              <a:spLocks noChangeArrowheads="1"/>
            </p:cNvSpPr>
            <p:nvPr/>
          </p:nvSpPr>
          <p:spPr bwMode="auto">
            <a:xfrm rot="5400000">
              <a:off x="5081588" y="3365500"/>
              <a:ext cx="1482725" cy="1838325"/>
            </a:xfrm>
            <a:prstGeom prst="cube">
              <a:avLst>
                <a:gd name="adj" fmla="val 10769"/>
              </a:avLst>
            </a:prstGeom>
            <a:solidFill>
              <a:srgbClr val="A20000"/>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a:endParaRPr lang="en-US" sz="1700" b="1" dirty="0"/>
            </a:p>
          </p:txBody>
        </p:sp>
        <p:sp>
          <p:nvSpPr>
            <p:cNvPr id="60438" name="AutoShape 29"/>
            <p:cNvSpPr>
              <a:spLocks noChangeArrowheads="1"/>
            </p:cNvSpPr>
            <p:nvPr/>
          </p:nvSpPr>
          <p:spPr bwMode="auto">
            <a:xfrm rot="5400000">
              <a:off x="3403600" y="4676775"/>
              <a:ext cx="1489075" cy="1851025"/>
            </a:xfrm>
            <a:prstGeom prst="cube">
              <a:avLst>
                <a:gd name="adj" fmla="val 11593"/>
              </a:avLst>
            </a:prstGeom>
            <a:solidFill>
              <a:srgbClr val="A20000"/>
            </a:solidFill>
            <a:ln w="12700">
              <a:solidFill>
                <a:srgbClr val="000000"/>
              </a:solidFill>
              <a:miter lim="800000"/>
              <a:headEnd/>
              <a:tailEnd/>
            </a:ln>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sp>
          <p:nvSpPr>
            <p:cNvPr id="60439" name="AutoShape 30"/>
            <p:cNvSpPr>
              <a:spLocks noChangeArrowheads="1"/>
            </p:cNvSpPr>
            <p:nvPr/>
          </p:nvSpPr>
          <p:spPr bwMode="auto">
            <a:xfrm rot="5400000">
              <a:off x="5081588" y="4679950"/>
              <a:ext cx="1489075" cy="1844675"/>
            </a:xfrm>
            <a:prstGeom prst="cube">
              <a:avLst>
                <a:gd name="adj" fmla="val 11593"/>
              </a:avLst>
            </a:prstGeom>
            <a:solidFill>
              <a:srgbClr val="A20000"/>
            </a:solidFill>
            <a:ln w="12700">
              <a:solidFill>
                <a:srgbClr val="000000"/>
              </a:solidFill>
              <a:miter lim="800000"/>
              <a:headEnd/>
              <a:tailEnd/>
            </a:ln>
            <a:effectLst/>
          </p:spPr>
          <p:txBody>
            <a:bodyPr rot="10800000" vert="eaVert" wrap="none" lIns="117475" tIns="58738" rIns="117475" bIns="58738" anchor="ctr"/>
            <a:lstStyle/>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eaLnBrk="0" hangingPunct="0"/>
              <a:endParaRPr lang="en-US" sz="1700" b="1" dirty="0"/>
            </a:p>
            <a:p>
              <a:pPr defTabSz="1114425"/>
              <a:endParaRPr lang="en-US" sz="1700" b="1" dirty="0"/>
            </a:p>
          </p:txBody>
        </p:sp>
      </p:grpSp>
      <p:sp>
        <p:nvSpPr>
          <p:cNvPr id="60434" name="Oval 4"/>
          <p:cNvSpPr>
            <a:spLocks noChangeArrowheads="1"/>
          </p:cNvSpPr>
          <p:nvPr/>
        </p:nvSpPr>
        <p:spPr bwMode="auto">
          <a:xfrm>
            <a:off x="8329613" y="3181350"/>
            <a:ext cx="444500" cy="415925"/>
          </a:xfrm>
          <a:prstGeom prst="ellipse">
            <a:avLst/>
          </a:prstGeom>
          <a:solidFill>
            <a:srgbClr val="A20000"/>
          </a:solidFill>
          <a:ln w="12700">
            <a:solidFill>
              <a:schemeClr val="tx1"/>
            </a:solidFill>
            <a:round/>
            <a:headEnd/>
            <a:tailEnd/>
          </a:ln>
        </p:spPr>
        <p:txBody>
          <a:bodyPr wrap="none" anchor="ctr"/>
          <a:lstStyle/>
          <a:p>
            <a:endParaRPr lang="en-US" dirty="0"/>
          </a:p>
        </p:txBody>
      </p:sp>
      <p:sp>
        <p:nvSpPr>
          <p:cNvPr id="60435" name="Oval 5"/>
          <p:cNvSpPr>
            <a:spLocks noChangeArrowheads="1"/>
          </p:cNvSpPr>
          <p:nvPr/>
        </p:nvSpPr>
        <p:spPr bwMode="auto">
          <a:xfrm>
            <a:off x="8329613" y="3781425"/>
            <a:ext cx="444500" cy="415925"/>
          </a:xfrm>
          <a:prstGeom prst="ellipse">
            <a:avLst/>
          </a:prstGeom>
          <a:solidFill>
            <a:srgbClr val="FFDB69"/>
          </a:solidFill>
          <a:ln w="12700">
            <a:solidFill>
              <a:schemeClr val="tx1"/>
            </a:solidFill>
            <a:round/>
            <a:headEnd/>
            <a:tailEnd/>
          </a:ln>
        </p:spPr>
        <p:txBody>
          <a:bodyPr wrap="none" anchor="ctr"/>
          <a:lstStyle/>
          <a:p>
            <a:endParaRPr lang="en-US" dirty="0"/>
          </a:p>
        </p:txBody>
      </p:sp>
      <p:sp>
        <p:nvSpPr>
          <p:cNvPr id="60436" name="Oval 6"/>
          <p:cNvSpPr>
            <a:spLocks noChangeArrowheads="1"/>
          </p:cNvSpPr>
          <p:nvPr/>
        </p:nvSpPr>
        <p:spPr bwMode="auto">
          <a:xfrm>
            <a:off x="8329613" y="4352925"/>
            <a:ext cx="444500" cy="415925"/>
          </a:xfrm>
          <a:prstGeom prst="ellipse">
            <a:avLst/>
          </a:prstGeom>
          <a:solidFill>
            <a:srgbClr val="00B050"/>
          </a:solidFill>
          <a:ln w="12700">
            <a:solidFill>
              <a:schemeClr val="tx1"/>
            </a:solidFill>
            <a:round/>
            <a:headEnd/>
            <a:tailEnd/>
          </a:ln>
        </p:spPr>
        <p:txBody>
          <a:bodyPr wrap="none" anchor="ctr"/>
          <a:lstStyle/>
          <a:p>
            <a:endParaRPr lang="en-US" dirty="0"/>
          </a:p>
        </p:txBody>
      </p:sp>
    </p:spTree>
    <p:custDataLst>
      <p:tags r:id="rId1"/>
    </p:custDataLst>
    <p:extLst>
      <p:ext uri="{BB962C8B-B14F-4D97-AF65-F5344CB8AC3E}">
        <p14:creationId xmlns:p14="http://schemas.microsoft.com/office/powerpoint/2010/main" val="150953120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ou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21"/>
          <p:cNvSpPr>
            <a:spLocks noChangeArrowheads="1"/>
          </p:cNvSpPr>
          <p:nvPr/>
        </p:nvSpPr>
        <p:spPr bwMode="auto">
          <a:xfrm>
            <a:off x="6019800" y="2438400"/>
            <a:ext cx="2819400" cy="2819400"/>
          </a:xfrm>
          <a:prstGeom prst="ellipse">
            <a:avLst/>
          </a:prstGeom>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sz="2400" b="1" dirty="0">
              <a:latin typeface="Arial" pitchFamily="34" charset="0"/>
              <a:cs typeface="Arial" pitchFamily="34" charset="0"/>
            </a:endParaRPr>
          </a:p>
          <a:p>
            <a:endParaRPr lang="en-US" sz="2400" b="1" dirty="0">
              <a:latin typeface="Arial" pitchFamily="34" charset="0"/>
              <a:cs typeface="Arial" pitchFamily="34" charset="0"/>
            </a:endParaRPr>
          </a:p>
          <a:p>
            <a:r>
              <a:rPr lang="en-US" sz="2400" b="1" dirty="0">
                <a:latin typeface="Arial" pitchFamily="34" charset="0"/>
                <a:cs typeface="Arial" pitchFamily="34" charset="0"/>
              </a:rPr>
              <a:t>Consumer </a:t>
            </a:r>
            <a:br>
              <a:rPr lang="en-US" sz="2400" b="1" dirty="0">
                <a:latin typeface="Arial" pitchFamily="34" charset="0"/>
                <a:cs typeface="Arial" pitchFamily="34" charset="0"/>
              </a:rPr>
            </a:br>
            <a:r>
              <a:rPr lang="en-US" sz="2400" b="1" dirty="0">
                <a:latin typeface="Arial" pitchFamily="34" charset="0"/>
                <a:cs typeface="Arial" pitchFamily="34" charset="0"/>
              </a:rPr>
              <a:t>products linked </a:t>
            </a:r>
            <a:br>
              <a:rPr lang="en-US" sz="2400" b="1" dirty="0">
                <a:latin typeface="Arial" pitchFamily="34" charset="0"/>
                <a:cs typeface="Arial" pitchFamily="34" charset="0"/>
              </a:rPr>
            </a:br>
            <a:r>
              <a:rPr lang="en-US" sz="2400" b="1" dirty="0">
                <a:latin typeface="Arial" pitchFamily="34" charset="0"/>
                <a:cs typeface="Arial" pitchFamily="34" charset="0"/>
              </a:rPr>
              <a:t>to cultural </a:t>
            </a:r>
          </a:p>
          <a:p>
            <a:r>
              <a:rPr lang="en-US" sz="2400" b="1" dirty="0">
                <a:latin typeface="Arial" pitchFamily="34" charset="0"/>
                <a:cs typeface="Arial" pitchFamily="34" charset="0"/>
              </a:rPr>
              <a:t>variables</a:t>
            </a:r>
          </a:p>
        </p:txBody>
      </p:sp>
      <p:sp>
        <p:nvSpPr>
          <p:cNvPr id="10" name="Oval 3"/>
          <p:cNvSpPr>
            <a:spLocks noChangeArrowheads="1"/>
          </p:cNvSpPr>
          <p:nvPr/>
        </p:nvSpPr>
        <p:spPr bwMode="auto">
          <a:xfrm>
            <a:off x="304800" y="2438400"/>
            <a:ext cx="2819400" cy="2819400"/>
          </a:xfrm>
          <a:prstGeom prst="ellipse">
            <a:avLst/>
          </a:prstGeom>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sz="2400" b="1" dirty="0">
              <a:latin typeface="Arial" pitchFamily="34" charset="0"/>
              <a:cs typeface="Arial" pitchFamily="34" charset="0"/>
            </a:endParaRPr>
          </a:p>
          <a:p>
            <a:endParaRPr lang="en-US" sz="2400" b="1" dirty="0">
              <a:latin typeface="Arial" pitchFamily="34" charset="0"/>
              <a:cs typeface="Arial" pitchFamily="34" charset="0"/>
            </a:endParaRPr>
          </a:p>
          <a:p>
            <a:r>
              <a:rPr lang="en-US" sz="2400" b="1" dirty="0">
                <a:latin typeface="Arial" pitchFamily="34" charset="0"/>
                <a:cs typeface="Arial" pitchFamily="34" charset="0"/>
              </a:rPr>
              <a:t>Industrial </a:t>
            </a:r>
          </a:p>
          <a:p>
            <a:r>
              <a:rPr lang="en-US" sz="2400" b="1" dirty="0">
                <a:latin typeface="Arial" pitchFamily="34" charset="0"/>
                <a:cs typeface="Arial" pitchFamily="34" charset="0"/>
              </a:rPr>
              <a:t>products</a:t>
            </a:r>
          </a:p>
        </p:txBody>
      </p:sp>
      <p:sp>
        <p:nvSpPr>
          <p:cNvPr id="62468" name="Title 1"/>
          <p:cNvSpPr>
            <a:spLocks noGrp="1"/>
          </p:cNvSpPr>
          <p:nvPr>
            <p:ph type="title"/>
          </p:nvPr>
        </p:nvSpPr>
        <p:spPr/>
        <p:txBody>
          <a:bodyPr>
            <a:normAutofit fontScale="90000"/>
          </a:bodyPr>
          <a:lstStyle/>
          <a:p>
            <a:r>
              <a:rPr lang="en-US" dirty="0"/>
              <a:t>Continuum of Environmental Sensitivity (Exhibit 3-8)</a:t>
            </a:r>
          </a:p>
        </p:txBody>
      </p:sp>
      <p:sp>
        <p:nvSpPr>
          <p:cNvPr id="9" name="Rectangle 25"/>
          <p:cNvSpPr>
            <a:spLocks noChangeArrowheads="1"/>
          </p:cNvSpPr>
          <p:nvPr/>
        </p:nvSpPr>
        <p:spPr bwMode="auto">
          <a:xfrm>
            <a:off x="3352800" y="3429000"/>
            <a:ext cx="24384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lnSpc>
                <a:spcPct val="90000"/>
              </a:lnSpc>
            </a:pPr>
            <a:r>
              <a:rPr lang="en-US" sz="2200" b="1" dirty="0"/>
              <a:t>Basic </a:t>
            </a:r>
          </a:p>
          <a:p>
            <a:pPr eaLnBrk="0" hangingPunct="0">
              <a:lnSpc>
                <a:spcPct val="90000"/>
              </a:lnSpc>
            </a:pPr>
            <a:r>
              <a:rPr lang="en-US" sz="2200" b="1" dirty="0"/>
              <a:t>commodity-type consumer products</a:t>
            </a:r>
          </a:p>
        </p:txBody>
      </p:sp>
      <p:grpSp>
        <p:nvGrpSpPr>
          <p:cNvPr id="56326" name="Group 21"/>
          <p:cNvGrpSpPr>
            <a:grpSpLocks/>
          </p:cNvGrpSpPr>
          <p:nvPr/>
        </p:nvGrpSpPr>
        <p:grpSpPr bwMode="auto">
          <a:xfrm>
            <a:off x="152400" y="2743200"/>
            <a:ext cx="8872538" cy="781050"/>
            <a:chOff x="304800" y="4933950"/>
            <a:chExt cx="8872538" cy="781050"/>
          </a:xfrm>
          <a:effectLst>
            <a:outerShdw blurRad="50800" dist="38100" dir="2700000" algn="tl" rotWithShape="0">
              <a:prstClr val="black">
                <a:alpha val="40000"/>
              </a:prstClr>
            </a:outerShdw>
          </a:effectLst>
        </p:grpSpPr>
        <p:pic>
          <p:nvPicPr>
            <p:cNvPr id="56327"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304800" y="4933950"/>
              <a:ext cx="8872538"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6"/>
            <p:cNvSpPr>
              <a:spLocks noChangeArrowheads="1"/>
            </p:cNvSpPr>
            <p:nvPr/>
          </p:nvSpPr>
          <p:spPr bwMode="auto">
            <a:xfrm>
              <a:off x="6740369" y="5146675"/>
              <a:ext cx="1181414" cy="323165"/>
            </a:xfrm>
            <a:prstGeom prst="rect">
              <a:avLst/>
            </a:prstGeom>
            <a:noFill/>
            <a:ln w="9525">
              <a:noFill/>
              <a:miter lim="800000"/>
              <a:headEnd/>
              <a:tailEnd/>
            </a:ln>
          </p:spPr>
          <p:txBody>
            <a:bodyPr wrap="none" lIns="0" tIns="0" rIns="0" bIns="0">
              <a:spAutoFit/>
            </a:bodyPr>
            <a:lstStyle/>
            <a:p>
              <a:pPr>
                <a:defRPr/>
              </a:pPr>
              <a:r>
                <a:rPr lang="en-US" sz="2100" b="1" dirty="0">
                  <a:solidFill>
                    <a:schemeClr val="bg1"/>
                  </a:solidFill>
                </a:rPr>
                <a:t>Sensitive</a:t>
              </a:r>
              <a:endParaRPr lang="en-US" sz="2800" b="1" dirty="0">
                <a:solidFill>
                  <a:schemeClr val="bg1"/>
                </a:solidFill>
                <a:effectLst>
                  <a:outerShdw blurRad="38100" dist="38100" dir="2700000" algn="tl">
                    <a:srgbClr val="C0C0C0"/>
                  </a:outerShdw>
                </a:effectLst>
              </a:endParaRPr>
            </a:p>
          </p:txBody>
        </p:sp>
        <p:sp>
          <p:nvSpPr>
            <p:cNvPr id="21" name="Rectangle 7"/>
            <p:cNvSpPr>
              <a:spLocks noChangeArrowheads="1"/>
            </p:cNvSpPr>
            <p:nvPr/>
          </p:nvSpPr>
          <p:spPr bwMode="auto">
            <a:xfrm>
              <a:off x="1363662" y="5173663"/>
              <a:ext cx="1455737" cy="323165"/>
            </a:xfrm>
            <a:prstGeom prst="rect">
              <a:avLst/>
            </a:prstGeom>
            <a:noFill/>
            <a:ln w="9525">
              <a:noFill/>
              <a:miter lim="800000"/>
              <a:headEnd/>
              <a:tailEnd/>
            </a:ln>
          </p:spPr>
          <p:txBody>
            <a:bodyPr wrap="square" lIns="0" tIns="0" rIns="0" bIns="0">
              <a:spAutoFit/>
            </a:bodyPr>
            <a:lstStyle/>
            <a:p>
              <a:pPr>
                <a:defRPr/>
              </a:pPr>
              <a:r>
                <a:rPr lang="en-US" sz="2100" b="1" dirty="0">
                  <a:solidFill>
                    <a:srgbClr val="000000"/>
                  </a:solidFill>
                </a:rPr>
                <a:t>Insensitive</a:t>
              </a:r>
              <a:endParaRPr lang="en-US" sz="2800" b="1" dirty="0">
                <a:effectLst>
                  <a:outerShdw blurRad="38100" dist="38100" dir="2700000" algn="tl">
                    <a:srgbClr val="C0C0C0"/>
                  </a:outerShdw>
                </a:effectLst>
              </a:endParaRPr>
            </a:p>
          </p:txBody>
        </p:sp>
      </p:grpSp>
    </p:spTree>
    <p:custDataLst>
      <p:tags r:id="rId1"/>
    </p:custDataLst>
    <p:extLst>
      <p:ext uri="{BB962C8B-B14F-4D97-AF65-F5344CB8AC3E}">
        <p14:creationId xmlns:p14="http://schemas.microsoft.com/office/powerpoint/2010/main" val="2187513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6326"/>
                                        </p:tgtEl>
                                        <p:attrNameLst>
                                          <p:attrName>style.visibility</p:attrName>
                                        </p:attrNameLst>
                                      </p:cBhvr>
                                      <p:to>
                                        <p:strVal val="visible"/>
                                      </p:to>
                                    </p:set>
                                    <p:animEffect transition="in" filter="wipe(left)">
                                      <p:cBhvr>
                                        <p:cTn id="7" dur="500"/>
                                        <p:tgtEl>
                                          <p:spTgt spid="563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a:xfrm>
            <a:off x="457200" y="1496139"/>
            <a:ext cx="4267200" cy="4978559"/>
          </a:xfrm>
        </p:spPr>
        <p:txBody>
          <a:bodyPr>
            <a:normAutofit lnSpcReduction="10000"/>
          </a:bodyPr>
          <a:lstStyle/>
          <a:p>
            <a:pPr marL="457200" indent="-457200">
              <a:buClr>
                <a:srgbClr val="FFC000"/>
              </a:buClr>
              <a:buFont typeface="+mj-lt"/>
              <a:buAutoNum type="arabicPeriod"/>
            </a:pPr>
            <a:r>
              <a:rPr lang="en-US" sz="2200" dirty="0">
                <a:solidFill>
                  <a:schemeClr val="tx1"/>
                </a:solidFill>
              </a:rPr>
              <a:t>mission statement</a:t>
            </a:r>
          </a:p>
          <a:p>
            <a:pPr marL="457200" indent="-457200">
              <a:buClr>
                <a:srgbClr val="FFC000"/>
              </a:buClr>
              <a:buFont typeface="+mj-lt"/>
              <a:buAutoNum type="arabicPeriod"/>
            </a:pPr>
            <a:r>
              <a:rPr lang="en-US" sz="2200" dirty="0">
                <a:solidFill>
                  <a:schemeClr val="tx1"/>
                </a:solidFill>
              </a:rPr>
              <a:t>competitive environment</a:t>
            </a:r>
          </a:p>
          <a:p>
            <a:pPr marL="457200" indent="-457200">
              <a:buClr>
                <a:srgbClr val="FFC000"/>
              </a:buClr>
              <a:buFont typeface="+mj-lt"/>
              <a:buAutoNum type="arabicPeriod"/>
            </a:pPr>
            <a:r>
              <a:rPr lang="en-US" sz="2200" dirty="0">
                <a:solidFill>
                  <a:schemeClr val="tx1"/>
                </a:solidFill>
              </a:rPr>
              <a:t>sustainable competitive advantage</a:t>
            </a:r>
          </a:p>
          <a:p>
            <a:pPr marL="457200" indent="-457200">
              <a:buClr>
                <a:srgbClr val="FFC000"/>
              </a:buClr>
              <a:buFont typeface="+mj-lt"/>
              <a:buAutoNum type="arabicPeriod"/>
            </a:pPr>
            <a:r>
              <a:rPr lang="en-US" sz="2200" dirty="0">
                <a:solidFill>
                  <a:schemeClr val="tx1"/>
                </a:solidFill>
              </a:rPr>
              <a:t>competitor analysis</a:t>
            </a:r>
          </a:p>
          <a:p>
            <a:pPr marL="457200" indent="-457200">
              <a:buClr>
                <a:srgbClr val="FFC000"/>
              </a:buClr>
              <a:buFont typeface="+mj-lt"/>
              <a:buAutoNum type="arabicPeriod"/>
            </a:pPr>
            <a:r>
              <a:rPr lang="en-US" sz="2200" dirty="0">
                <a:solidFill>
                  <a:schemeClr val="tx1"/>
                </a:solidFill>
              </a:rPr>
              <a:t>competitive rivals</a:t>
            </a:r>
          </a:p>
          <a:p>
            <a:pPr marL="457200" indent="-457200">
              <a:buClr>
                <a:srgbClr val="FFC000"/>
              </a:buClr>
              <a:buFont typeface="+mj-lt"/>
              <a:buAutoNum type="arabicPeriod"/>
            </a:pPr>
            <a:r>
              <a:rPr lang="en-US" sz="2200" dirty="0">
                <a:solidFill>
                  <a:schemeClr val="tx1"/>
                </a:solidFill>
              </a:rPr>
              <a:t>market share</a:t>
            </a:r>
          </a:p>
          <a:p>
            <a:pPr marL="457200" indent="-457200">
              <a:buClr>
                <a:srgbClr val="FFC000"/>
              </a:buClr>
              <a:buFont typeface="+mj-lt"/>
              <a:buAutoNum type="arabicPeriod"/>
            </a:pPr>
            <a:r>
              <a:rPr lang="en-US" sz="2200" dirty="0">
                <a:solidFill>
                  <a:schemeClr val="tx1"/>
                </a:solidFill>
              </a:rPr>
              <a:t>economic environment</a:t>
            </a:r>
          </a:p>
          <a:p>
            <a:pPr marL="457200" indent="-457200">
              <a:buClr>
                <a:srgbClr val="FFC000"/>
              </a:buClr>
              <a:buFont typeface="+mj-lt"/>
              <a:buAutoNum type="arabicPeriod"/>
            </a:pPr>
            <a:r>
              <a:rPr lang="en-US" sz="2200" dirty="0">
                <a:solidFill>
                  <a:schemeClr val="tx1"/>
                </a:solidFill>
              </a:rPr>
              <a:t>technology</a:t>
            </a:r>
          </a:p>
          <a:p>
            <a:pPr marL="457200" indent="-457200">
              <a:buClr>
                <a:srgbClr val="FFC000"/>
              </a:buClr>
              <a:buFont typeface="+mj-lt"/>
              <a:buAutoNum type="arabicPeriod"/>
            </a:pPr>
            <a:r>
              <a:rPr lang="en-US" sz="2200" dirty="0">
                <a:solidFill>
                  <a:schemeClr val="tx1"/>
                </a:solidFill>
              </a:rPr>
              <a:t>artificial intelligence (AI)</a:t>
            </a:r>
          </a:p>
          <a:p>
            <a:pPr marL="457200" indent="-457200">
              <a:buClr>
                <a:srgbClr val="FFC000"/>
              </a:buClr>
              <a:buFont typeface="+mj-lt"/>
              <a:buAutoNum type="arabicPeriod"/>
            </a:pPr>
            <a:r>
              <a:rPr lang="en-US" sz="2200" dirty="0">
                <a:solidFill>
                  <a:schemeClr val="tx1"/>
                </a:solidFill>
              </a:rPr>
              <a:t>intelligent agent</a:t>
            </a:r>
          </a:p>
          <a:p>
            <a:pPr marL="457200" indent="-457200">
              <a:buClr>
                <a:srgbClr val="FFC000"/>
              </a:buClr>
              <a:buFont typeface="+mj-lt"/>
              <a:buAutoNum type="arabicPeriod"/>
            </a:pPr>
            <a:r>
              <a:rPr lang="en-US" sz="2200" dirty="0">
                <a:solidFill>
                  <a:schemeClr val="tx1"/>
                </a:solidFill>
              </a:rPr>
              <a:t>nationalism</a:t>
            </a:r>
          </a:p>
          <a:p>
            <a:pPr marL="457200" indent="-457200">
              <a:buClr>
                <a:srgbClr val="FFC000"/>
              </a:buClr>
            </a:pPr>
            <a:r>
              <a:rPr lang="en-US" sz="2200" dirty="0">
                <a:solidFill>
                  <a:schemeClr val="tx1"/>
                </a:solidFill>
              </a:rPr>
              <a:t>free trade</a:t>
            </a:r>
          </a:p>
          <a:p>
            <a:pPr marL="457200" indent="-457200">
              <a:buFont typeface="+mj-lt"/>
              <a:buAutoNum type="arabicPeriod"/>
            </a:pPr>
            <a:endParaRPr lang="en-US" sz="2200" dirty="0"/>
          </a:p>
          <a:p>
            <a:pPr marL="457200" indent="-457200">
              <a:buFont typeface="+mj-lt"/>
              <a:buAutoNum type="arabicPeriod"/>
            </a:pPr>
            <a:endParaRPr lang="en-US" sz="2200" dirty="0"/>
          </a:p>
          <a:p>
            <a:pPr marL="457200" indent="-457200">
              <a:buFont typeface="+mj-lt"/>
              <a:buAutoNum type="arabicPeriod"/>
            </a:pPr>
            <a:endParaRPr lang="en-US" sz="2200" dirty="0"/>
          </a:p>
        </p:txBody>
      </p:sp>
      <p:sp>
        <p:nvSpPr>
          <p:cNvPr id="4" name="Content Placeholder 4"/>
          <p:cNvSpPr>
            <a:spLocks noGrp="1"/>
          </p:cNvSpPr>
          <p:nvPr>
            <p:ph sz="half" idx="2"/>
          </p:nvPr>
        </p:nvSpPr>
        <p:spPr>
          <a:xfrm>
            <a:off x="4724400" y="1496139"/>
            <a:ext cx="4267200" cy="4978559"/>
          </a:xfrm>
        </p:spPr>
        <p:txBody>
          <a:bodyPr>
            <a:normAutofit lnSpcReduction="10000"/>
          </a:bodyPr>
          <a:lstStyle/>
          <a:p>
            <a:pPr marL="457200" indent="-457200">
              <a:buClr>
                <a:srgbClr val="FFC000"/>
              </a:buClr>
              <a:buFont typeface="+mj-lt"/>
              <a:buAutoNum type="arabicPeriod" startAt="12"/>
            </a:pPr>
            <a:r>
              <a:rPr lang="en-US" sz="2200" dirty="0">
                <a:solidFill>
                  <a:schemeClr val="tx1"/>
                </a:solidFill>
              </a:rPr>
              <a:t>cultural and social environment</a:t>
            </a:r>
          </a:p>
          <a:p>
            <a:pPr marL="457200" indent="-457200">
              <a:buClr>
                <a:srgbClr val="FFC000"/>
              </a:buClr>
              <a:buFont typeface="+mj-lt"/>
              <a:buAutoNum type="arabicPeriod" startAt="12"/>
            </a:pPr>
            <a:r>
              <a:rPr lang="en-US" sz="2200" dirty="0">
                <a:solidFill>
                  <a:schemeClr val="tx1"/>
                </a:solidFill>
              </a:rPr>
              <a:t>gross domestic product (GDP)</a:t>
            </a:r>
          </a:p>
          <a:p>
            <a:pPr marL="457200" indent="-457200">
              <a:buClr>
                <a:srgbClr val="FFC000"/>
              </a:buClr>
              <a:buFont typeface="+mj-lt"/>
              <a:buAutoNum type="arabicPeriod" startAt="12"/>
            </a:pPr>
            <a:r>
              <a:rPr lang="en-US" sz="2200" dirty="0">
                <a:solidFill>
                  <a:schemeClr val="tx1"/>
                </a:solidFill>
              </a:rPr>
              <a:t>gross national income (GNI)</a:t>
            </a:r>
          </a:p>
          <a:p>
            <a:pPr marL="457200" indent="-457200">
              <a:buClr>
                <a:srgbClr val="FFC000"/>
              </a:buClr>
              <a:buFont typeface="+mj-lt"/>
              <a:buAutoNum type="arabicPeriod" startAt="12"/>
            </a:pPr>
            <a:r>
              <a:rPr lang="en-US" sz="2200" dirty="0">
                <a:solidFill>
                  <a:schemeClr val="tx1"/>
                </a:solidFill>
              </a:rPr>
              <a:t>senior citizens</a:t>
            </a:r>
          </a:p>
          <a:p>
            <a:pPr marL="457200" indent="-457200">
              <a:buClr>
                <a:srgbClr val="FFC000"/>
              </a:buClr>
              <a:buFont typeface="+mj-lt"/>
              <a:buAutoNum type="arabicPeriod" startAt="12"/>
            </a:pPr>
            <a:r>
              <a:rPr lang="en-US" sz="2200" dirty="0">
                <a:solidFill>
                  <a:schemeClr val="tx1"/>
                </a:solidFill>
              </a:rPr>
              <a:t>Baby Boomers</a:t>
            </a:r>
          </a:p>
          <a:p>
            <a:pPr marL="457200" indent="-457200">
              <a:buClr>
                <a:srgbClr val="FFC000"/>
              </a:buClr>
              <a:buFont typeface="+mj-lt"/>
              <a:buAutoNum type="arabicPeriod" startAt="12"/>
            </a:pPr>
            <a:r>
              <a:rPr lang="en-US" sz="2200" dirty="0">
                <a:solidFill>
                  <a:schemeClr val="tx1"/>
                </a:solidFill>
              </a:rPr>
              <a:t>Generation X</a:t>
            </a:r>
          </a:p>
          <a:p>
            <a:pPr marL="457200" indent="-457200">
              <a:buClr>
                <a:srgbClr val="FFC000"/>
              </a:buClr>
              <a:buFont typeface="+mj-lt"/>
              <a:buAutoNum type="arabicPeriod" startAt="12"/>
            </a:pPr>
            <a:r>
              <a:rPr lang="en-US" sz="2200" dirty="0">
                <a:solidFill>
                  <a:schemeClr val="tx1"/>
                </a:solidFill>
              </a:rPr>
              <a:t>Generation Y</a:t>
            </a:r>
          </a:p>
          <a:p>
            <a:pPr marL="457200" indent="-457200">
              <a:buClr>
                <a:srgbClr val="FFC000"/>
              </a:buClr>
              <a:buFont typeface="+mj-lt"/>
              <a:buAutoNum type="arabicPeriod" startAt="12"/>
            </a:pPr>
            <a:r>
              <a:rPr lang="en-US" sz="2200" dirty="0">
                <a:solidFill>
                  <a:schemeClr val="tx1"/>
                </a:solidFill>
              </a:rPr>
              <a:t>Generation Z</a:t>
            </a:r>
          </a:p>
          <a:p>
            <a:pPr marL="457200" indent="-457200">
              <a:buClr>
                <a:srgbClr val="FFC000"/>
              </a:buClr>
              <a:buFont typeface="+mj-lt"/>
              <a:buAutoNum type="arabicPeriod" startAt="12"/>
            </a:pPr>
            <a:r>
              <a:rPr lang="en-US" sz="2200" dirty="0">
                <a:solidFill>
                  <a:schemeClr val="tx1"/>
                </a:solidFill>
              </a:rPr>
              <a:t>sustainability</a:t>
            </a:r>
          </a:p>
          <a:p>
            <a:pPr marL="457200" indent="-457200">
              <a:buFont typeface="+mj-lt"/>
              <a:buAutoNum type="arabicPeriod" startAt="12"/>
            </a:pPr>
            <a:endParaRPr lang="en-US" sz="2200" dirty="0"/>
          </a:p>
        </p:txBody>
      </p:sp>
    </p:spTree>
    <p:custDataLst>
      <p:tags r:id="rId1"/>
    </p:custDataLst>
    <p:extLst>
      <p:ext uri="{BB962C8B-B14F-4D97-AF65-F5344CB8AC3E}">
        <p14:creationId xmlns:p14="http://schemas.microsoft.com/office/powerpoint/2010/main" val="5006077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9155">
                                            <p:txEl>
                                              <p:pRg st="9" end="9"/>
                                            </p:txEl>
                                          </p:spTgt>
                                        </p:tgtEl>
                                        <p:attrNameLst>
                                          <p:attrName>style.visibility</p:attrName>
                                        </p:attrNameLst>
                                      </p:cBhvr>
                                      <p:to>
                                        <p:strVal val="visible"/>
                                      </p:to>
                                    </p:set>
                                    <p:animEffect transition="in" filter="wipe(up)">
                                      <p:cBhvr>
                                        <p:cTn id="43" dur="500"/>
                                        <p:tgtEl>
                                          <p:spTgt spid="49155">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9155">
                                            <p:txEl>
                                              <p:pRg st="10" end="10"/>
                                            </p:txEl>
                                          </p:spTgt>
                                        </p:tgtEl>
                                        <p:attrNameLst>
                                          <p:attrName>style.visibility</p:attrName>
                                        </p:attrNameLst>
                                      </p:cBhvr>
                                      <p:to>
                                        <p:strVal val="visible"/>
                                      </p:to>
                                    </p:set>
                                    <p:animEffect transition="in" filter="wipe(up)">
                                      <p:cBhvr>
                                        <p:cTn id="47" dur="500"/>
                                        <p:tgtEl>
                                          <p:spTgt spid="49155">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9155">
                                            <p:txEl>
                                              <p:pRg st="11" end="11"/>
                                            </p:txEl>
                                          </p:spTgt>
                                        </p:tgtEl>
                                        <p:attrNameLst>
                                          <p:attrName>style.visibility</p:attrName>
                                        </p:attrNameLst>
                                      </p:cBhvr>
                                      <p:to>
                                        <p:strVal val="visible"/>
                                      </p:to>
                                    </p:set>
                                    <p:animEffect transition="in" filter="wipe(up)">
                                      <p:cBhvr>
                                        <p:cTn id="51" dur="500"/>
                                        <p:tgtEl>
                                          <p:spTgt spid="49155">
                                            <p:txEl>
                                              <p:pRg st="11" end="11"/>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Effect transition="in" filter="wipe(up)">
                                      <p:cBhvr>
                                        <p:cTn id="55" dur="500"/>
                                        <p:tgtEl>
                                          <p:spTgt spid="4">
                                            <p:txEl>
                                              <p:pRg st="0" end="0"/>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4">
                                            <p:txEl>
                                              <p:pRg st="1" end="1"/>
                                            </p:txEl>
                                          </p:spTgt>
                                        </p:tgtEl>
                                        <p:attrNameLst>
                                          <p:attrName>style.visibility</p:attrName>
                                        </p:attrNameLst>
                                      </p:cBhvr>
                                      <p:to>
                                        <p:strVal val="visible"/>
                                      </p:to>
                                    </p:set>
                                    <p:animEffect transition="in" filter="wipe(up)">
                                      <p:cBhvr>
                                        <p:cTn id="59" dur="500"/>
                                        <p:tgtEl>
                                          <p:spTgt spid="4">
                                            <p:txEl>
                                              <p:pRg st="1" end="1"/>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4">
                                            <p:txEl>
                                              <p:pRg st="2" end="2"/>
                                            </p:txEl>
                                          </p:spTgt>
                                        </p:tgtEl>
                                        <p:attrNameLst>
                                          <p:attrName>style.visibility</p:attrName>
                                        </p:attrNameLst>
                                      </p:cBhvr>
                                      <p:to>
                                        <p:strVal val="visible"/>
                                      </p:to>
                                    </p:set>
                                    <p:animEffect transition="in" filter="wipe(up)">
                                      <p:cBhvr>
                                        <p:cTn id="63" dur="500"/>
                                        <p:tgtEl>
                                          <p:spTgt spid="4">
                                            <p:txEl>
                                              <p:pRg st="2" end="2"/>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4">
                                            <p:txEl>
                                              <p:pRg st="3" end="3"/>
                                            </p:txEl>
                                          </p:spTgt>
                                        </p:tgtEl>
                                        <p:attrNameLst>
                                          <p:attrName>style.visibility</p:attrName>
                                        </p:attrNameLst>
                                      </p:cBhvr>
                                      <p:to>
                                        <p:strVal val="visible"/>
                                      </p:to>
                                    </p:set>
                                    <p:animEffect transition="in" filter="wipe(up)">
                                      <p:cBhvr>
                                        <p:cTn id="67" dur="500"/>
                                        <p:tgtEl>
                                          <p:spTgt spid="4">
                                            <p:txEl>
                                              <p:pRg st="3" end="3"/>
                                            </p:txEl>
                                          </p:spTgt>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
                                            <p:txEl>
                                              <p:pRg st="4" end="4"/>
                                            </p:txEl>
                                          </p:spTgt>
                                        </p:tgtEl>
                                        <p:attrNameLst>
                                          <p:attrName>style.visibility</p:attrName>
                                        </p:attrNameLst>
                                      </p:cBhvr>
                                      <p:to>
                                        <p:strVal val="visible"/>
                                      </p:to>
                                    </p:set>
                                    <p:animEffect transition="in" filter="wipe(up)">
                                      <p:cBhvr>
                                        <p:cTn id="71" dur="500"/>
                                        <p:tgtEl>
                                          <p:spTgt spid="4">
                                            <p:txEl>
                                              <p:pRg st="4" end="4"/>
                                            </p:txEl>
                                          </p:spTgt>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4">
                                            <p:txEl>
                                              <p:pRg st="5" end="5"/>
                                            </p:txEl>
                                          </p:spTgt>
                                        </p:tgtEl>
                                        <p:attrNameLst>
                                          <p:attrName>style.visibility</p:attrName>
                                        </p:attrNameLst>
                                      </p:cBhvr>
                                      <p:to>
                                        <p:strVal val="visible"/>
                                      </p:to>
                                    </p:set>
                                    <p:animEffect transition="in" filter="wipe(up)">
                                      <p:cBhvr>
                                        <p:cTn id="75" dur="500"/>
                                        <p:tgtEl>
                                          <p:spTgt spid="4">
                                            <p:txEl>
                                              <p:pRg st="5" end="5"/>
                                            </p:txEl>
                                          </p:spTgt>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4">
                                            <p:txEl>
                                              <p:pRg st="6" end="6"/>
                                            </p:txEl>
                                          </p:spTgt>
                                        </p:tgtEl>
                                        <p:attrNameLst>
                                          <p:attrName>style.visibility</p:attrName>
                                        </p:attrNameLst>
                                      </p:cBhvr>
                                      <p:to>
                                        <p:strVal val="visible"/>
                                      </p:to>
                                    </p:set>
                                    <p:animEffect transition="in" filter="wipe(up)">
                                      <p:cBhvr>
                                        <p:cTn id="79" dur="500"/>
                                        <p:tgtEl>
                                          <p:spTgt spid="4">
                                            <p:txEl>
                                              <p:pRg st="6" end="6"/>
                                            </p:txEl>
                                          </p:spTgt>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4">
                                            <p:txEl>
                                              <p:pRg st="7" end="7"/>
                                            </p:txEl>
                                          </p:spTgt>
                                        </p:tgtEl>
                                        <p:attrNameLst>
                                          <p:attrName>style.visibility</p:attrName>
                                        </p:attrNameLst>
                                      </p:cBhvr>
                                      <p:to>
                                        <p:strVal val="visible"/>
                                      </p:to>
                                    </p:set>
                                    <p:animEffect transition="in" filter="wipe(up)">
                                      <p:cBhvr>
                                        <p:cTn id="83" dur="500"/>
                                        <p:tgtEl>
                                          <p:spTgt spid="4">
                                            <p:txEl>
                                              <p:pRg st="7" end="7"/>
                                            </p:txEl>
                                          </p:spTgt>
                                        </p:tgtEl>
                                      </p:cBhvr>
                                    </p:animEffect>
                                  </p:childTnLst>
                                </p:cTn>
                              </p:par>
                            </p:childTnLst>
                          </p:cTn>
                        </p:par>
                        <p:par>
                          <p:cTn id="84" fill="hold">
                            <p:stCondLst>
                              <p:cond delay="10000"/>
                            </p:stCondLst>
                            <p:childTnLst>
                              <p:par>
                                <p:cTn id="85" presetID="22" presetClass="entr" presetSubtype="1" fill="hold" grpId="0" nodeType="afterEffect">
                                  <p:stCondLst>
                                    <p:cond delay="0"/>
                                  </p:stCondLst>
                                  <p:childTnLst>
                                    <p:set>
                                      <p:cBhvr>
                                        <p:cTn id="86" dur="1" fill="hold">
                                          <p:stCondLst>
                                            <p:cond delay="0"/>
                                          </p:stCondLst>
                                        </p:cTn>
                                        <p:tgtEl>
                                          <p:spTgt spid="4">
                                            <p:txEl>
                                              <p:pRg st="8" end="8"/>
                                            </p:txEl>
                                          </p:spTgt>
                                        </p:tgtEl>
                                        <p:attrNameLst>
                                          <p:attrName>style.visibility</p:attrName>
                                        </p:attrNameLst>
                                      </p:cBhvr>
                                      <p:to>
                                        <p:strVal val="visible"/>
                                      </p:to>
                                    </p:set>
                                    <p:animEffect transition="in" filter="wipe(up)">
                                      <p:cBhvr>
                                        <p:cTn id="8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4582</TotalTime>
  <Words>6414</Words>
  <Application>Microsoft Office PowerPoint</Application>
  <PresentationFormat>On-screen Show (4:3)</PresentationFormat>
  <Paragraphs>674</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Century Gothic</vt:lpstr>
      <vt:lpstr>Times New Roman</vt:lpstr>
      <vt:lpstr>Trebuchet MS</vt:lpstr>
      <vt:lpstr>Wingdings</vt:lpstr>
      <vt:lpstr>Wingdings 2</vt:lpstr>
      <vt:lpstr>Verve</vt:lpstr>
      <vt:lpstr>Chapter 3</vt:lpstr>
      <vt:lpstr>At the end of this presentation, you should be able to:</vt:lpstr>
      <vt:lpstr>At the end of this presentation, you should be able to:</vt:lpstr>
      <vt:lpstr>The Marketing Environment</vt:lpstr>
      <vt:lpstr>Marketing Strategy Planning: Competitors, Company, &amp; External Market Environment (Exhibit 3-1)</vt:lpstr>
      <vt:lpstr>A Hierarchy of Objectives (Exhibit 3-2)</vt:lpstr>
      <vt:lpstr>Company Resources May Limit Search for Opportunities</vt:lpstr>
      <vt:lpstr>Analyzing Competitors and the Competitive Environment</vt:lpstr>
      <vt:lpstr>Avoiding Head-On Competition</vt:lpstr>
      <vt:lpstr>Checking Your Knowledge</vt:lpstr>
      <vt:lpstr>Analyzing Competitors to Find a Competitive Advantage</vt:lpstr>
      <vt:lpstr>What and how many can be produced? At what cost?</vt:lpstr>
      <vt:lpstr>Marketers Need Information about Competitors</vt:lpstr>
      <vt:lpstr>Checking Your Knowledge</vt:lpstr>
      <vt:lpstr>The Marketing Environment</vt:lpstr>
      <vt:lpstr>The Economic Environment </vt:lpstr>
      <vt:lpstr>Checking Your Knowledge</vt:lpstr>
      <vt:lpstr>The Technological Environment </vt:lpstr>
      <vt:lpstr>The Technological Environment</vt:lpstr>
      <vt:lpstr>Checking Your Knowledge</vt:lpstr>
      <vt:lpstr>The Political Environment</vt:lpstr>
      <vt:lpstr>The Political Environment</vt:lpstr>
      <vt:lpstr>The Legal Environment - Key Antimonopoly Laws (Exhibit 3-3)</vt:lpstr>
      <vt:lpstr>The Legal Environment: Consumer Protection Agencies</vt:lpstr>
      <vt:lpstr>Checking Your Knowledge</vt:lpstr>
      <vt:lpstr>Checking Your Knowledge</vt:lpstr>
      <vt:lpstr>The Cultural and Social Environment</vt:lpstr>
      <vt:lpstr>Keeping Competitive in the Social-Cultural Environment</vt:lpstr>
      <vt:lpstr>Population Growth, Location, and Mobility</vt:lpstr>
      <vt:lpstr>No Money, No Market! </vt:lpstr>
      <vt:lpstr>Technology Adoption Races across Continents</vt:lpstr>
      <vt:lpstr>2010 Population (in millions) and Projected Percentage Change by State 2010–2020 (Exhibit 3-5)</vt:lpstr>
      <vt:lpstr>Population Trends in the U.S. Consumer Market</vt:lpstr>
      <vt:lpstr>Screening Criteria Help Narrow Down to Specific Strategies</vt:lpstr>
      <vt:lpstr>General Electric’s Strategic Planning Grid (Exhibit 3-7)</vt:lpstr>
      <vt:lpstr>Continuum of Environmental Sensitivity (Exhibit 3-8)</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1173</cp:revision>
  <dcterms:created xsi:type="dcterms:W3CDTF">2010-05-28T04:39:50Z</dcterms:created>
  <dcterms:modified xsi:type="dcterms:W3CDTF">2018-02-22T13:47:46Z</dcterms:modified>
</cp:coreProperties>
</file>